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35"/>
  </p:notesMasterIdLst>
  <p:sldIdLst>
    <p:sldId id="256" r:id="rId2"/>
    <p:sldId id="288" r:id="rId3"/>
    <p:sldId id="275" r:id="rId4"/>
    <p:sldId id="274" r:id="rId5"/>
    <p:sldId id="258" r:id="rId6"/>
    <p:sldId id="259" r:id="rId7"/>
    <p:sldId id="261" r:id="rId8"/>
    <p:sldId id="260" r:id="rId9"/>
    <p:sldId id="257" r:id="rId10"/>
    <p:sldId id="262" r:id="rId11"/>
    <p:sldId id="263" r:id="rId12"/>
    <p:sldId id="264" r:id="rId13"/>
    <p:sldId id="269" r:id="rId14"/>
    <p:sldId id="265" r:id="rId15"/>
    <p:sldId id="266" r:id="rId16"/>
    <p:sldId id="267" r:id="rId17"/>
    <p:sldId id="268" r:id="rId18"/>
    <p:sldId id="270" r:id="rId19"/>
    <p:sldId id="271" r:id="rId20"/>
    <p:sldId id="272" r:id="rId21"/>
    <p:sldId id="273" r:id="rId22"/>
    <p:sldId id="276" r:id="rId23"/>
    <p:sldId id="277" r:id="rId24"/>
    <p:sldId id="280" r:id="rId25"/>
    <p:sldId id="281" r:id="rId26"/>
    <p:sldId id="278" r:id="rId27"/>
    <p:sldId id="282" r:id="rId28"/>
    <p:sldId id="279" r:id="rId29"/>
    <p:sldId id="283" r:id="rId30"/>
    <p:sldId id="284" r:id="rId31"/>
    <p:sldId id="285" r:id="rId32"/>
    <p:sldId id="286" r:id="rId33"/>
    <p:sldId id="287" r:id="rId34"/>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1893"/>
    <a:srgbClr val="000000"/>
    <a:srgbClr val="FF8AD8"/>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19" autoAdjust="0"/>
    <p:restoredTop sz="94660"/>
  </p:normalViewPr>
  <p:slideViewPr>
    <p:cSldViewPr snapToGrid="0">
      <p:cViewPr varScale="1">
        <p:scale>
          <a:sx n="159" d="100"/>
          <a:sy n="159" d="100"/>
        </p:scale>
        <p:origin x="504" y="17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8D1B20-A248-FB47-8240-73C0C5F47C9D}" type="datetimeFigureOut">
              <a:t>2019/11/21</a:t>
            </a:fld>
            <a:endParaRPr kumimoji="1" lang="ja-JP" altLang="en-US" dirty="0"/>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FA746F-AF1F-C048-A2ED-B38EF01E9631}" type="slidenum">
              <a:t>‹#›</a:t>
            </a:fld>
            <a:endParaRPr kumimoji="1" lang="ja-JP" altLang="en-US" dirty="0"/>
          </a:p>
        </p:txBody>
      </p:sp>
    </p:spTree>
    <p:extLst>
      <p:ext uri="{BB962C8B-B14F-4D97-AF65-F5344CB8AC3E}">
        <p14:creationId xmlns:p14="http://schemas.microsoft.com/office/powerpoint/2010/main" val="4255976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4" name="円/楕円 3">
            <a:extLst>
              <a:ext uri="{FF2B5EF4-FFF2-40B4-BE49-F238E27FC236}">
                <a16:creationId xmlns:a16="http://schemas.microsoft.com/office/drawing/2014/main" id="{40BD511A-FE9E-B641-A323-1F2451D0C873}"/>
              </a:ext>
            </a:extLst>
          </p:cNvPr>
          <p:cNvSpPr/>
          <p:nvPr userDrawn="1"/>
        </p:nvSpPr>
        <p:spPr>
          <a:xfrm>
            <a:off x="8651631" y="6350558"/>
            <a:ext cx="411982" cy="411982"/>
          </a:xfrm>
          <a:prstGeom prst="ellipse">
            <a:avLst/>
          </a:prstGeom>
          <a:solidFill>
            <a:schemeClr val="bg1">
              <a:lumMod val="7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1050" dirty="0">
              <a:latin typeface="+mj-ea"/>
              <a:ea typeface="+mj-ea"/>
            </a:endParaRPr>
          </a:p>
        </p:txBody>
      </p:sp>
      <p:sp>
        <p:nvSpPr>
          <p:cNvPr id="5" name="テキスト ボックス 4">
            <a:extLst>
              <a:ext uri="{FF2B5EF4-FFF2-40B4-BE49-F238E27FC236}">
                <a16:creationId xmlns:a16="http://schemas.microsoft.com/office/drawing/2014/main" id="{80A01A1C-B0C5-904D-963A-785848775F4A}"/>
              </a:ext>
            </a:extLst>
          </p:cNvPr>
          <p:cNvSpPr txBox="1"/>
          <p:nvPr userDrawn="1"/>
        </p:nvSpPr>
        <p:spPr>
          <a:xfrm>
            <a:off x="8661679" y="6400799"/>
            <a:ext cx="401072" cy="307777"/>
          </a:xfrm>
          <a:prstGeom prst="rect">
            <a:avLst/>
          </a:prstGeom>
          <a:noFill/>
        </p:spPr>
        <p:txBody>
          <a:bodyPr wrap="none" rtlCol="0">
            <a:spAutoFit/>
          </a:bodyPr>
          <a:lstStyle/>
          <a:p>
            <a:pPr algn="ctr"/>
            <a:fld id="{E8E17320-8F29-C346-80F3-7693511BE498}" type="slidenum">
              <a:rPr kumimoji="1" lang="ja-JP" altLang="en-US" sz="1400"/>
              <a:pPr algn="ctr"/>
              <a:t>‹#›</a:t>
            </a:fld>
            <a:endParaRPr kumimoji="1" lang="ja-JP" altLang="en-US" sz="1400" dirty="0"/>
          </a:p>
        </p:txBody>
      </p:sp>
      <p:sp>
        <p:nvSpPr>
          <p:cNvPr id="7" name="テキスト プレースホルダー 6">
            <a:extLst>
              <a:ext uri="{FF2B5EF4-FFF2-40B4-BE49-F238E27FC236}">
                <a16:creationId xmlns:a16="http://schemas.microsoft.com/office/drawing/2014/main" id="{1977278B-6103-7448-8885-11FCA29D84A1}"/>
              </a:ext>
            </a:extLst>
          </p:cNvPr>
          <p:cNvSpPr>
            <a:spLocks noGrp="1"/>
          </p:cNvSpPr>
          <p:nvPr>
            <p:ph type="body" sz="quarter" idx="10"/>
          </p:nvPr>
        </p:nvSpPr>
        <p:spPr>
          <a:xfrm>
            <a:off x="0" y="190133"/>
            <a:ext cx="9144000" cy="754062"/>
          </a:xfrm>
          <a:prstGeom prst="rect">
            <a:avLst/>
          </a:prstGeom>
        </p:spPr>
        <p:txBody>
          <a:bodyPr/>
          <a:lstStyle>
            <a:lvl1pPr marL="0" indent="0" algn="ctr">
              <a:buNone/>
              <a:defRPr sz="4000">
                <a:ln>
                  <a:solidFill>
                    <a:srgbClr val="011893"/>
                  </a:solidFill>
                </a:ln>
              </a:defRPr>
            </a:lvl1pPr>
          </a:lstStyle>
          <a:p>
            <a:endParaRPr kumimoji="1" lang="ja-JP" altLang="en-US"/>
          </a:p>
        </p:txBody>
      </p:sp>
    </p:spTree>
    <p:extLst>
      <p:ext uri="{BB962C8B-B14F-4D97-AF65-F5344CB8AC3E}">
        <p14:creationId xmlns:p14="http://schemas.microsoft.com/office/powerpoint/2010/main" val="238478159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9306940"/>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ctr" defTabSz="914400" rtl="0" eaLnBrk="1" latinLnBrk="0" hangingPunct="1">
        <a:lnSpc>
          <a:spcPct val="90000"/>
        </a:lnSpc>
        <a:spcBef>
          <a:spcPct val="0"/>
        </a:spcBef>
        <a:buNone/>
        <a:defRPr kumimoji="1"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tiff"/><Relationship Id="rId7" Type="http://schemas.openxmlformats.org/officeDocument/2006/relationships/image" Target="../media/image14.tiff"/><Relationship Id="rId2" Type="http://schemas.openxmlformats.org/officeDocument/2006/relationships/image" Target="../media/image4.tiff"/><Relationship Id="rId1" Type="http://schemas.openxmlformats.org/officeDocument/2006/relationships/slideLayout" Target="../slideLayouts/slideLayout1.xml"/><Relationship Id="rId6" Type="http://schemas.openxmlformats.org/officeDocument/2006/relationships/image" Target="../media/image13.tiff"/><Relationship Id="rId5" Type="http://schemas.openxmlformats.org/officeDocument/2006/relationships/image" Target="../media/image12.tiff"/><Relationship Id="rId4" Type="http://schemas.openxmlformats.org/officeDocument/2006/relationships/image" Target="../media/image5.tiff"/></Relationships>
</file>

<file path=ppt/slides/_rels/slide1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1.xml"/><Relationship Id="rId4" Type="http://schemas.openxmlformats.org/officeDocument/2006/relationships/image" Target="../media/image18.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3.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1.xml"/><Relationship Id="rId4" Type="http://schemas.openxmlformats.org/officeDocument/2006/relationships/image" Target="../media/image6.tiff"/></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36C4099E-EB60-DC4F-967D-225ED88E614D}"/>
              </a:ext>
            </a:extLst>
          </p:cNvPr>
          <p:cNvSpPr txBox="1"/>
          <p:nvPr/>
        </p:nvSpPr>
        <p:spPr>
          <a:xfrm>
            <a:off x="0" y="1249680"/>
            <a:ext cx="9144000" cy="584775"/>
          </a:xfrm>
          <a:prstGeom prst="rect">
            <a:avLst/>
          </a:prstGeom>
          <a:noFill/>
        </p:spPr>
        <p:txBody>
          <a:bodyPr wrap="square" rtlCol="0">
            <a:spAutoFit/>
          </a:bodyPr>
          <a:lstStyle/>
          <a:p>
            <a:pPr algn="ctr"/>
            <a:r>
              <a:rPr kumimoji="1" lang="ja-JP" altLang="en-US" sz="3200">
                <a:solidFill>
                  <a:srgbClr val="011893"/>
                </a:solidFill>
              </a:rPr>
              <a:t>クラス</a:t>
            </a:r>
            <a:r>
              <a:rPr lang="ja-JP" altLang="en-US" sz="3200">
                <a:solidFill>
                  <a:srgbClr val="011893"/>
                </a:solidFill>
              </a:rPr>
              <a:t>とオブジェクト指向</a:t>
            </a:r>
            <a:endParaRPr kumimoji="1" lang="ja-JP" altLang="en-US" sz="3200" dirty="0">
              <a:solidFill>
                <a:srgbClr val="011893"/>
              </a:solidFill>
            </a:endParaRPr>
          </a:p>
        </p:txBody>
      </p:sp>
      <p:sp>
        <p:nvSpPr>
          <p:cNvPr id="4" name="テキスト ボックス 3">
            <a:extLst>
              <a:ext uri="{FF2B5EF4-FFF2-40B4-BE49-F238E27FC236}">
                <a16:creationId xmlns:a16="http://schemas.microsoft.com/office/drawing/2014/main" id="{63FA400E-C243-F347-9BE6-46E657DCD3B8}"/>
              </a:ext>
            </a:extLst>
          </p:cNvPr>
          <p:cNvSpPr txBox="1"/>
          <p:nvPr/>
        </p:nvSpPr>
        <p:spPr>
          <a:xfrm>
            <a:off x="0" y="162560"/>
            <a:ext cx="9144000" cy="523220"/>
          </a:xfrm>
          <a:prstGeom prst="rect">
            <a:avLst/>
          </a:prstGeom>
          <a:noFill/>
        </p:spPr>
        <p:txBody>
          <a:bodyPr wrap="square" rtlCol="0">
            <a:spAutoFit/>
          </a:bodyPr>
          <a:lstStyle/>
          <a:p>
            <a:pPr algn="ctr"/>
            <a:r>
              <a:rPr lang="ja-JP" altLang="en-US" sz="2800" dirty="0"/>
              <a:t>プログラミング基礎同演習</a:t>
            </a:r>
            <a:endParaRPr kumimoji="1" lang="ja-JP" altLang="en-US" sz="2800" dirty="0"/>
          </a:p>
        </p:txBody>
      </p:sp>
      <p:sp>
        <p:nvSpPr>
          <p:cNvPr id="5" name="テキスト ボックス 4">
            <a:extLst>
              <a:ext uri="{FF2B5EF4-FFF2-40B4-BE49-F238E27FC236}">
                <a16:creationId xmlns:a16="http://schemas.microsoft.com/office/drawing/2014/main" id="{891C33B1-D329-9348-9718-97E836138DF6}"/>
              </a:ext>
            </a:extLst>
          </p:cNvPr>
          <p:cNvSpPr txBox="1"/>
          <p:nvPr/>
        </p:nvSpPr>
        <p:spPr>
          <a:xfrm>
            <a:off x="3627120" y="5242560"/>
            <a:ext cx="5416868" cy="461665"/>
          </a:xfrm>
          <a:prstGeom prst="rect">
            <a:avLst/>
          </a:prstGeom>
          <a:noFill/>
        </p:spPr>
        <p:txBody>
          <a:bodyPr wrap="none" rtlCol="0">
            <a:spAutoFit/>
          </a:bodyPr>
          <a:lstStyle/>
          <a:p>
            <a:r>
              <a:rPr lang="ja-JP" altLang="en-US" sz="2400" dirty="0"/>
              <a:t>慶應義塾大学理工学部物理情報工学科</a:t>
            </a:r>
            <a:endParaRPr lang="en-US" altLang="ja-JP" sz="2400" dirty="0"/>
          </a:p>
        </p:txBody>
      </p:sp>
      <p:sp>
        <p:nvSpPr>
          <p:cNvPr id="6" name="テキスト ボックス 5">
            <a:extLst>
              <a:ext uri="{FF2B5EF4-FFF2-40B4-BE49-F238E27FC236}">
                <a16:creationId xmlns:a16="http://schemas.microsoft.com/office/drawing/2014/main" id="{BF5EEEB6-32A6-914E-957E-5C31A877EF9C}"/>
              </a:ext>
            </a:extLst>
          </p:cNvPr>
          <p:cNvSpPr txBox="1"/>
          <p:nvPr/>
        </p:nvSpPr>
        <p:spPr>
          <a:xfrm>
            <a:off x="8172400" y="5661248"/>
            <a:ext cx="800219" cy="461665"/>
          </a:xfrm>
          <a:prstGeom prst="rect">
            <a:avLst/>
          </a:prstGeom>
          <a:noFill/>
        </p:spPr>
        <p:txBody>
          <a:bodyPr wrap="none" rtlCol="0">
            <a:spAutoFit/>
          </a:bodyPr>
          <a:lstStyle/>
          <a:p>
            <a:r>
              <a:rPr lang="ja-JP" altLang="en-US" sz="2400" dirty="0"/>
              <a:t>渡辺</a:t>
            </a:r>
            <a:endParaRPr lang="en-US" altLang="ja-JP" sz="2400" dirty="0"/>
          </a:p>
        </p:txBody>
      </p:sp>
      <p:sp>
        <p:nvSpPr>
          <p:cNvPr id="7" name="テキスト ボックス 6">
            <a:extLst>
              <a:ext uri="{FF2B5EF4-FFF2-40B4-BE49-F238E27FC236}">
                <a16:creationId xmlns:a16="http://schemas.microsoft.com/office/drawing/2014/main" id="{D5E05EE1-8957-9F44-8F8E-6BD27683056C}"/>
              </a:ext>
            </a:extLst>
          </p:cNvPr>
          <p:cNvSpPr txBox="1"/>
          <p:nvPr/>
        </p:nvSpPr>
        <p:spPr>
          <a:xfrm>
            <a:off x="3271520" y="4338320"/>
            <a:ext cx="2525050" cy="707886"/>
          </a:xfrm>
          <a:prstGeom prst="rect">
            <a:avLst/>
          </a:prstGeom>
          <a:noFill/>
        </p:spPr>
        <p:txBody>
          <a:bodyPr wrap="none" rtlCol="0">
            <a:spAutoFit/>
          </a:bodyPr>
          <a:lstStyle/>
          <a:p>
            <a:r>
              <a:rPr kumimoji="1" lang="en-US" altLang="ja-JP" sz="4000" dirty="0"/>
              <a:t>2019/11/26</a:t>
            </a:r>
            <a:endParaRPr kumimoji="1" lang="ja-JP" altLang="en-US" sz="4000" dirty="0"/>
          </a:p>
        </p:txBody>
      </p:sp>
      <p:sp>
        <p:nvSpPr>
          <p:cNvPr id="8" name="テキスト ボックス 7">
            <a:extLst>
              <a:ext uri="{FF2B5EF4-FFF2-40B4-BE49-F238E27FC236}">
                <a16:creationId xmlns:a16="http://schemas.microsoft.com/office/drawing/2014/main" id="{71D4ADEE-9E59-8A4A-88B8-D34187A71FF4}"/>
              </a:ext>
            </a:extLst>
          </p:cNvPr>
          <p:cNvSpPr txBox="1"/>
          <p:nvPr/>
        </p:nvSpPr>
        <p:spPr>
          <a:xfrm>
            <a:off x="1043608" y="5949280"/>
            <a:ext cx="2476960" cy="584775"/>
          </a:xfrm>
          <a:prstGeom prst="rect">
            <a:avLst/>
          </a:prstGeom>
          <a:noFill/>
        </p:spPr>
        <p:txBody>
          <a:bodyPr wrap="none" rtlCol="0">
            <a:spAutoFit/>
          </a:bodyPr>
          <a:lstStyle/>
          <a:p>
            <a:r>
              <a:rPr kumimoji="1" lang="en-US" altLang="ja-JP" sz="3200" dirty="0">
                <a:solidFill>
                  <a:srgbClr val="00B050"/>
                </a:solidFill>
              </a:rPr>
              <a:t>#</a:t>
            </a:r>
            <a:r>
              <a:rPr kumimoji="1" lang="ja-JP" altLang="en-US" sz="3200" dirty="0">
                <a:solidFill>
                  <a:srgbClr val="00B050"/>
                </a:solidFill>
              </a:rPr>
              <a:t>プロ同演習</a:t>
            </a:r>
          </a:p>
        </p:txBody>
      </p:sp>
      <p:pic>
        <p:nvPicPr>
          <p:cNvPr id="9" name="図 8">
            <a:extLst>
              <a:ext uri="{FF2B5EF4-FFF2-40B4-BE49-F238E27FC236}">
                <a16:creationId xmlns:a16="http://schemas.microsoft.com/office/drawing/2014/main" id="{FB9F7F85-26CF-EB44-87B9-1825A2C5A76C}"/>
              </a:ext>
            </a:extLst>
          </p:cNvPr>
          <p:cNvPicPr>
            <a:picLocks noChangeAspect="1"/>
          </p:cNvPicPr>
          <p:nvPr/>
        </p:nvPicPr>
        <p:blipFill>
          <a:blip r:embed="rId2"/>
          <a:stretch>
            <a:fillRect/>
          </a:stretch>
        </p:blipFill>
        <p:spPr>
          <a:xfrm>
            <a:off x="323528" y="5949280"/>
            <a:ext cx="710444" cy="640978"/>
          </a:xfrm>
          <a:prstGeom prst="rect">
            <a:avLst/>
          </a:prstGeom>
        </p:spPr>
      </p:pic>
    </p:spTree>
    <p:extLst>
      <p:ext uri="{BB962C8B-B14F-4D97-AF65-F5344CB8AC3E}">
        <p14:creationId xmlns:p14="http://schemas.microsoft.com/office/powerpoint/2010/main" val="4079533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1C37DE8-0BEA-CA4C-85B7-DE60C14D0856}"/>
              </a:ext>
            </a:extLst>
          </p:cNvPr>
          <p:cNvSpPr>
            <a:spLocks noGrp="1"/>
          </p:cNvSpPr>
          <p:nvPr>
            <p:ph type="body" sz="quarter" idx="10"/>
          </p:nvPr>
        </p:nvSpPr>
        <p:spPr/>
        <p:txBody>
          <a:bodyPr/>
          <a:lstStyle/>
          <a:p>
            <a:r>
              <a:rPr kumimoji="1" lang="ja-JP" altLang="en-US"/>
              <a:t>なぜオブジェクト指向か</a:t>
            </a:r>
          </a:p>
        </p:txBody>
      </p:sp>
      <p:sp>
        <p:nvSpPr>
          <p:cNvPr id="3" name="テキスト ボックス 2">
            <a:extLst>
              <a:ext uri="{FF2B5EF4-FFF2-40B4-BE49-F238E27FC236}">
                <a16:creationId xmlns:a16="http://schemas.microsoft.com/office/drawing/2014/main" id="{1FDFE4A5-DFC5-4D4F-9331-46AEB1E510A1}"/>
              </a:ext>
            </a:extLst>
          </p:cNvPr>
          <p:cNvSpPr txBox="1"/>
          <p:nvPr/>
        </p:nvSpPr>
        <p:spPr>
          <a:xfrm>
            <a:off x="1403648" y="1988840"/>
            <a:ext cx="6768752" cy="1754326"/>
          </a:xfrm>
          <a:prstGeom prst="rect">
            <a:avLst/>
          </a:prstGeom>
          <a:noFill/>
        </p:spPr>
        <p:txBody>
          <a:bodyPr wrap="square" rtlCol="0">
            <a:spAutoFit/>
          </a:bodyPr>
          <a:lstStyle/>
          <a:p>
            <a:r>
              <a:rPr kumimoji="1" lang="ja-JP" altLang="en-US" sz="3600"/>
              <a:t>オブジェクトに</a:t>
            </a:r>
            <a:r>
              <a:rPr kumimoji="1" lang="ja-JP" altLang="en-US" sz="3600">
                <a:solidFill>
                  <a:srgbClr val="FF0000"/>
                </a:solidFill>
              </a:rPr>
              <a:t>責任</a:t>
            </a:r>
            <a:r>
              <a:rPr kumimoji="1" lang="ja-JP" altLang="en-US" sz="3600"/>
              <a:t>を</a:t>
            </a:r>
            <a:r>
              <a:rPr kumimoji="1" lang="ja-JP" altLang="en-US" sz="3600">
                <a:solidFill>
                  <a:srgbClr val="FF0000"/>
                </a:solidFill>
              </a:rPr>
              <a:t>移譲</a:t>
            </a:r>
            <a:r>
              <a:rPr kumimoji="1" lang="ja-JP" altLang="en-US" sz="3600"/>
              <a:t>し</a:t>
            </a:r>
            <a:endParaRPr kumimoji="1" lang="en-US" altLang="ja-JP" sz="3600" dirty="0"/>
          </a:p>
          <a:p>
            <a:r>
              <a:rPr kumimoji="1" lang="ja-JP" altLang="en-US" sz="3600"/>
              <a:t>「考えなければいけないこと」</a:t>
            </a:r>
            <a:endParaRPr kumimoji="1" lang="en-US" altLang="ja-JP" sz="3600" dirty="0"/>
          </a:p>
          <a:p>
            <a:r>
              <a:rPr kumimoji="1" lang="ja-JP" altLang="en-US" sz="3600"/>
              <a:t>を減らすため</a:t>
            </a:r>
          </a:p>
        </p:txBody>
      </p:sp>
    </p:spTree>
    <p:extLst>
      <p:ext uri="{BB962C8B-B14F-4D97-AF65-F5344CB8AC3E}">
        <p14:creationId xmlns:p14="http://schemas.microsoft.com/office/powerpoint/2010/main" val="1135991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291E253-F39B-2849-A8C3-C2E52EBD241B}"/>
              </a:ext>
            </a:extLst>
          </p:cNvPr>
          <p:cNvSpPr>
            <a:spLocks noGrp="1"/>
          </p:cNvSpPr>
          <p:nvPr>
            <p:ph type="body" sz="quarter" idx="10"/>
          </p:nvPr>
        </p:nvSpPr>
        <p:spPr/>
        <p:txBody>
          <a:bodyPr/>
          <a:lstStyle/>
          <a:p>
            <a:r>
              <a:rPr kumimoji="1" lang="ja-JP" altLang="en-US"/>
              <a:t>責任の移譲</a:t>
            </a:r>
          </a:p>
        </p:txBody>
      </p:sp>
      <p:sp>
        <p:nvSpPr>
          <p:cNvPr id="3" name="テキスト ボックス 2">
            <a:extLst>
              <a:ext uri="{FF2B5EF4-FFF2-40B4-BE49-F238E27FC236}">
                <a16:creationId xmlns:a16="http://schemas.microsoft.com/office/drawing/2014/main" id="{6C7F2D5F-0BE0-0249-A125-72948AFC0AC8}"/>
              </a:ext>
            </a:extLst>
          </p:cNvPr>
          <p:cNvSpPr txBox="1"/>
          <p:nvPr/>
        </p:nvSpPr>
        <p:spPr>
          <a:xfrm>
            <a:off x="395536" y="1052736"/>
            <a:ext cx="3877985" cy="461665"/>
          </a:xfrm>
          <a:prstGeom prst="rect">
            <a:avLst/>
          </a:prstGeom>
          <a:noFill/>
        </p:spPr>
        <p:txBody>
          <a:bodyPr wrap="none" rtlCol="0">
            <a:spAutoFit/>
          </a:bodyPr>
          <a:lstStyle/>
          <a:p>
            <a:r>
              <a:rPr lang="ja-JP" altLang="en-US" sz="2400"/>
              <a:t>以下の社員データを考える</a:t>
            </a:r>
            <a:endParaRPr kumimoji="1" lang="ja-JP" altLang="en-US" sz="2400"/>
          </a:p>
        </p:txBody>
      </p:sp>
      <p:sp>
        <p:nvSpPr>
          <p:cNvPr id="4" name="テキスト ボックス 3">
            <a:extLst>
              <a:ext uri="{FF2B5EF4-FFF2-40B4-BE49-F238E27FC236}">
                <a16:creationId xmlns:a16="http://schemas.microsoft.com/office/drawing/2014/main" id="{86389625-5F11-1346-B072-6ECDAF5F18E8}"/>
              </a:ext>
            </a:extLst>
          </p:cNvPr>
          <p:cNvSpPr txBox="1"/>
          <p:nvPr/>
        </p:nvSpPr>
        <p:spPr>
          <a:xfrm>
            <a:off x="611560" y="1556792"/>
            <a:ext cx="2930610" cy="1200329"/>
          </a:xfrm>
          <a:prstGeom prst="rect">
            <a:avLst/>
          </a:prstGeom>
          <a:noFill/>
        </p:spPr>
        <p:txBody>
          <a:bodyPr wrap="none" rtlCol="0">
            <a:spAutoFit/>
          </a:bodyPr>
          <a:lstStyle/>
          <a:p>
            <a:r>
              <a:rPr kumimoji="1" lang="ja-JP" altLang="en-US" sz="2400"/>
              <a:t>・名前</a:t>
            </a:r>
            <a:r>
              <a:rPr kumimoji="1" lang="en-US" altLang="ja-JP" sz="2400"/>
              <a:t> (</a:t>
            </a:r>
            <a:r>
              <a:rPr kumimoji="1" lang="ja-JP" altLang="en-US" sz="2400"/>
              <a:t>文字列</a:t>
            </a:r>
            <a:r>
              <a:rPr kumimoji="1" lang="en-US" altLang="ja-JP" sz="2400"/>
              <a:t>)</a:t>
            </a:r>
          </a:p>
          <a:p>
            <a:r>
              <a:rPr lang="ja-JP" altLang="en-US" sz="2400"/>
              <a:t>・年齢</a:t>
            </a:r>
            <a:r>
              <a:rPr lang="en-US" altLang="ja-JP" sz="2400"/>
              <a:t> (</a:t>
            </a:r>
            <a:r>
              <a:rPr lang="ja-JP" altLang="en-US" sz="2400"/>
              <a:t>整数</a:t>
            </a:r>
            <a:r>
              <a:rPr lang="en-US" altLang="ja-JP" sz="2400"/>
              <a:t>)</a:t>
            </a:r>
          </a:p>
          <a:p>
            <a:r>
              <a:rPr kumimoji="1" lang="ja-JP" altLang="en-US" sz="2400"/>
              <a:t>・所属部署</a:t>
            </a:r>
            <a:r>
              <a:rPr kumimoji="1" lang="en-US" altLang="ja-JP" sz="2400"/>
              <a:t> (</a:t>
            </a:r>
            <a:r>
              <a:rPr kumimoji="1" lang="ja-JP" altLang="en-US" sz="2400"/>
              <a:t>文字列</a:t>
            </a:r>
            <a:r>
              <a:rPr kumimoji="1" lang="en-US" altLang="ja-JP" sz="2400"/>
              <a:t>)</a:t>
            </a:r>
            <a:endParaRPr kumimoji="1" lang="ja-JP" altLang="en-US" sz="2400"/>
          </a:p>
        </p:txBody>
      </p:sp>
      <p:sp>
        <p:nvSpPr>
          <p:cNvPr id="5" name="テキスト ボックス 4">
            <a:extLst>
              <a:ext uri="{FF2B5EF4-FFF2-40B4-BE49-F238E27FC236}">
                <a16:creationId xmlns:a16="http://schemas.microsoft.com/office/drawing/2014/main" id="{3E230932-F471-B64F-A4AA-7A5D7970721F}"/>
              </a:ext>
            </a:extLst>
          </p:cNvPr>
          <p:cNvSpPr txBox="1"/>
          <p:nvPr/>
        </p:nvSpPr>
        <p:spPr>
          <a:xfrm>
            <a:off x="611560" y="3501008"/>
            <a:ext cx="6936514" cy="1200329"/>
          </a:xfrm>
          <a:prstGeom prst="rect">
            <a:avLst/>
          </a:prstGeom>
          <a:noFill/>
        </p:spPr>
        <p:txBody>
          <a:bodyPr wrap="none" rtlCol="0">
            <a:spAutoFit/>
          </a:bodyPr>
          <a:lstStyle/>
          <a:p>
            <a:r>
              <a:rPr lang="ja-JP" altLang="en-US" sz="2400"/>
              <a:t>・</a:t>
            </a:r>
            <a:r>
              <a:rPr kumimoji="1" lang="ja-JP" altLang="en-US" sz="2400"/>
              <a:t>名前は</a:t>
            </a:r>
            <a:r>
              <a:rPr lang="en-US" altLang="ja-JP" sz="2400"/>
              <a:t>20</a:t>
            </a:r>
            <a:r>
              <a:rPr lang="ja-JP" altLang="en-US" sz="2400"/>
              <a:t>文字以内</a:t>
            </a:r>
            <a:endParaRPr lang="en-US" altLang="ja-JP" sz="2400"/>
          </a:p>
          <a:p>
            <a:r>
              <a:rPr kumimoji="1" lang="ja-JP" altLang="en-US" sz="2400"/>
              <a:t>・年齢</a:t>
            </a:r>
            <a:r>
              <a:rPr lang="ja-JP" altLang="en-US" sz="2400"/>
              <a:t>の数値は</a:t>
            </a:r>
            <a:r>
              <a:rPr kumimoji="1" lang="ja-JP" altLang="en-US" sz="2400"/>
              <a:t>正</a:t>
            </a:r>
            <a:endParaRPr kumimoji="1" lang="en-US" altLang="ja-JP" sz="2400"/>
          </a:p>
          <a:p>
            <a:r>
              <a:rPr lang="ja-JP" altLang="en-US" sz="2400"/>
              <a:t>・所属部署は「</a:t>
            </a:r>
            <a:r>
              <a:rPr lang="en-US" altLang="ja-JP" sz="2400"/>
              <a:t>A</a:t>
            </a:r>
            <a:r>
              <a:rPr lang="ja-JP" altLang="en-US" sz="2400"/>
              <a:t>課」「</a:t>
            </a:r>
            <a:r>
              <a:rPr lang="en-US" altLang="ja-JP" sz="2400"/>
              <a:t>B</a:t>
            </a:r>
            <a:r>
              <a:rPr lang="ja-JP" altLang="en-US" sz="2400"/>
              <a:t>課」「</a:t>
            </a:r>
            <a:r>
              <a:rPr lang="en-US" altLang="ja-JP" sz="2400"/>
              <a:t>C</a:t>
            </a:r>
            <a:r>
              <a:rPr lang="ja-JP" altLang="en-US" sz="2400"/>
              <a:t>課」のいずれか</a:t>
            </a:r>
            <a:endParaRPr lang="en-US" altLang="ja-JP" sz="2400"/>
          </a:p>
        </p:txBody>
      </p:sp>
      <p:sp>
        <p:nvSpPr>
          <p:cNvPr id="6" name="テキスト ボックス 5">
            <a:extLst>
              <a:ext uri="{FF2B5EF4-FFF2-40B4-BE49-F238E27FC236}">
                <a16:creationId xmlns:a16="http://schemas.microsoft.com/office/drawing/2014/main" id="{34EA7696-03C8-564B-BF78-EBBAEE073FC6}"/>
              </a:ext>
            </a:extLst>
          </p:cNvPr>
          <p:cNvSpPr txBox="1"/>
          <p:nvPr/>
        </p:nvSpPr>
        <p:spPr>
          <a:xfrm>
            <a:off x="323528" y="2924944"/>
            <a:ext cx="4493538" cy="461665"/>
          </a:xfrm>
          <a:prstGeom prst="rect">
            <a:avLst/>
          </a:prstGeom>
          <a:noFill/>
        </p:spPr>
        <p:txBody>
          <a:bodyPr wrap="none" rtlCol="0">
            <a:spAutoFit/>
          </a:bodyPr>
          <a:lstStyle/>
          <a:p>
            <a:r>
              <a:rPr kumimoji="1" lang="ja-JP" altLang="en-US" sz="2400"/>
              <a:t>各データには以下の</a:t>
            </a:r>
            <a:r>
              <a:rPr kumimoji="1" lang="ja-JP" altLang="en-US" sz="2400">
                <a:solidFill>
                  <a:srgbClr val="FF0000"/>
                </a:solidFill>
              </a:rPr>
              <a:t>制約</a:t>
            </a:r>
            <a:r>
              <a:rPr kumimoji="1" lang="ja-JP" altLang="en-US" sz="2400"/>
              <a:t>がある</a:t>
            </a:r>
          </a:p>
        </p:txBody>
      </p:sp>
      <p:sp>
        <p:nvSpPr>
          <p:cNvPr id="7" name="テキスト ボックス 6">
            <a:extLst>
              <a:ext uri="{FF2B5EF4-FFF2-40B4-BE49-F238E27FC236}">
                <a16:creationId xmlns:a16="http://schemas.microsoft.com/office/drawing/2014/main" id="{192F41DC-4DF1-E946-8F54-F10687039EDD}"/>
              </a:ext>
            </a:extLst>
          </p:cNvPr>
          <p:cNvSpPr txBox="1"/>
          <p:nvPr/>
        </p:nvSpPr>
        <p:spPr>
          <a:xfrm>
            <a:off x="323528" y="4941168"/>
            <a:ext cx="4801314" cy="461665"/>
          </a:xfrm>
          <a:prstGeom prst="rect">
            <a:avLst/>
          </a:prstGeom>
          <a:noFill/>
        </p:spPr>
        <p:txBody>
          <a:bodyPr wrap="none" rtlCol="0">
            <a:spAutoFit/>
          </a:bodyPr>
          <a:lstStyle/>
          <a:p>
            <a:r>
              <a:rPr kumimoji="1" lang="ja-JP" altLang="en-US" sz="2400"/>
              <a:t>データの新規作成パスは</a:t>
            </a:r>
            <a:r>
              <a:rPr kumimoji="1" lang="ja-JP" altLang="en-US" sz="2400">
                <a:solidFill>
                  <a:srgbClr val="FF0000"/>
                </a:solidFill>
              </a:rPr>
              <a:t>複数</a:t>
            </a:r>
            <a:r>
              <a:rPr kumimoji="1" lang="ja-JP" altLang="en-US" sz="2400"/>
              <a:t>ある</a:t>
            </a:r>
          </a:p>
        </p:txBody>
      </p:sp>
      <p:sp>
        <p:nvSpPr>
          <p:cNvPr id="8" name="テキスト ボックス 7">
            <a:extLst>
              <a:ext uri="{FF2B5EF4-FFF2-40B4-BE49-F238E27FC236}">
                <a16:creationId xmlns:a16="http://schemas.microsoft.com/office/drawing/2014/main" id="{E75B4D02-DBE5-F146-B3F1-334B19D1B540}"/>
              </a:ext>
            </a:extLst>
          </p:cNvPr>
          <p:cNvSpPr txBox="1"/>
          <p:nvPr/>
        </p:nvSpPr>
        <p:spPr>
          <a:xfrm>
            <a:off x="611560" y="5445224"/>
            <a:ext cx="2954655" cy="830997"/>
          </a:xfrm>
          <a:prstGeom prst="rect">
            <a:avLst/>
          </a:prstGeom>
          <a:noFill/>
        </p:spPr>
        <p:txBody>
          <a:bodyPr wrap="none" rtlCol="0">
            <a:spAutoFit/>
          </a:bodyPr>
          <a:lstStyle/>
          <a:p>
            <a:r>
              <a:rPr lang="ja-JP" altLang="en-US" sz="2400"/>
              <a:t>・ウェブから入力</a:t>
            </a:r>
            <a:endParaRPr lang="en-US" altLang="ja-JP" sz="2400"/>
          </a:p>
          <a:p>
            <a:r>
              <a:rPr lang="ja-JP" altLang="en-US" sz="2400"/>
              <a:t>・ファイルから入力</a:t>
            </a:r>
            <a:endParaRPr lang="en-US" altLang="ja-JP" sz="2400"/>
          </a:p>
        </p:txBody>
      </p:sp>
    </p:spTree>
    <p:extLst>
      <p:ext uri="{BB962C8B-B14F-4D97-AF65-F5344CB8AC3E}">
        <p14:creationId xmlns:p14="http://schemas.microsoft.com/office/powerpoint/2010/main" val="2904942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70C8167-E787-CF47-AE2D-BDF2855993A9}"/>
              </a:ext>
            </a:extLst>
          </p:cNvPr>
          <p:cNvSpPr>
            <a:spLocks noGrp="1"/>
          </p:cNvSpPr>
          <p:nvPr>
            <p:ph type="body" sz="quarter" idx="10"/>
          </p:nvPr>
        </p:nvSpPr>
        <p:spPr/>
        <p:txBody>
          <a:bodyPr/>
          <a:lstStyle/>
          <a:p>
            <a:r>
              <a:rPr kumimoji="1" lang="ja-JP" altLang="en-US"/>
              <a:t>責任の移譲</a:t>
            </a:r>
          </a:p>
        </p:txBody>
      </p:sp>
      <p:sp>
        <p:nvSpPr>
          <p:cNvPr id="3" name="正方形/長方形 2">
            <a:extLst>
              <a:ext uri="{FF2B5EF4-FFF2-40B4-BE49-F238E27FC236}">
                <a16:creationId xmlns:a16="http://schemas.microsoft.com/office/drawing/2014/main" id="{9E1BCA9A-AD60-4141-9081-2EB4E13DBB60}"/>
              </a:ext>
            </a:extLst>
          </p:cNvPr>
          <p:cNvSpPr/>
          <p:nvPr/>
        </p:nvSpPr>
        <p:spPr>
          <a:xfrm>
            <a:off x="323528" y="1844824"/>
            <a:ext cx="4176464" cy="1600438"/>
          </a:xfrm>
          <a:prstGeom prst="rect">
            <a:avLst/>
          </a:prstGeom>
          <a:ln>
            <a:solidFill>
              <a:schemeClr val="tx1"/>
            </a:solidFill>
          </a:ln>
        </p:spPr>
        <p:txBody>
          <a:bodyPr wrap="square">
            <a:spAutoFit/>
          </a:bodyPr>
          <a:lstStyle/>
          <a:p>
            <a:r>
              <a:rPr lang="en" altLang="ja-JP" sz="1400" b="0">
                <a:solidFill>
                  <a:srgbClr val="D73A49"/>
                </a:solidFill>
                <a:effectLst/>
                <a:latin typeface="Menlo" panose="020B0609030804020204" pitchFamily="49" charset="0"/>
              </a:rPr>
              <a:t>if</a:t>
            </a:r>
            <a:r>
              <a:rPr lang="en" altLang="ja-JP" sz="1400" b="0">
                <a:solidFill>
                  <a:srgbClr val="24292E"/>
                </a:solidFill>
                <a:effectLst/>
                <a:latin typeface="Menlo" panose="020B0609030804020204" pitchFamily="49" charset="0"/>
              </a:rPr>
              <a:t> </a:t>
            </a:r>
            <a:r>
              <a:rPr lang="en" altLang="ja-JP" sz="1400" b="0">
                <a:solidFill>
                  <a:srgbClr val="005CC5"/>
                </a:solidFill>
                <a:effectLst/>
                <a:latin typeface="Menlo" panose="020B0609030804020204" pitchFamily="49" charset="0"/>
              </a:rPr>
              <a:t>len</a:t>
            </a:r>
            <a:r>
              <a:rPr lang="en" altLang="ja-JP" sz="1400" b="0">
                <a:solidFill>
                  <a:srgbClr val="6F42C1"/>
                </a:solidFill>
                <a:effectLst/>
                <a:latin typeface="Menlo" panose="020B0609030804020204" pitchFamily="49" charset="0"/>
              </a:rPr>
              <a:t>(name)</a:t>
            </a:r>
            <a:r>
              <a:rPr lang="en" altLang="ja-JP" sz="1400" b="0">
                <a:solidFill>
                  <a:srgbClr val="24292E"/>
                </a:solidFill>
                <a:effectLst/>
                <a:latin typeface="Menlo" panose="020B0609030804020204" pitchFamily="49" charset="0"/>
              </a:rPr>
              <a:t> </a:t>
            </a:r>
            <a:r>
              <a:rPr lang="en" altLang="ja-JP" sz="1400" b="0">
                <a:solidFill>
                  <a:srgbClr val="D73A49"/>
                </a:solidFill>
                <a:effectLst/>
                <a:latin typeface="Menlo" panose="020B0609030804020204" pitchFamily="49" charset="0"/>
              </a:rPr>
              <a:t>&gt;</a:t>
            </a:r>
            <a:r>
              <a:rPr lang="en" altLang="ja-JP" sz="1400" b="0">
                <a:solidFill>
                  <a:srgbClr val="24292E"/>
                </a:solidFill>
                <a:effectLst/>
                <a:latin typeface="Menlo" panose="020B0609030804020204" pitchFamily="49" charset="0"/>
              </a:rPr>
              <a:t> </a:t>
            </a:r>
            <a:r>
              <a:rPr lang="en" altLang="ja-JP" sz="1400" b="0">
                <a:solidFill>
                  <a:srgbClr val="005CC5"/>
                </a:solidFill>
                <a:effectLst/>
                <a:latin typeface="Menlo" panose="020B0609030804020204" pitchFamily="49" charset="0"/>
              </a:rPr>
              <a:t>20</a:t>
            </a:r>
            <a:r>
              <a:rPr lang="en" altLang="ja-JP" sz="1400" b="0">
                <a:solidFill>
                  <a:srgbClr val="24292E"/>
                </a:solidFill>
                <a:effectLst/>
                <a:latin typeface="Menlo" panose="020B0609030804020204" pitchFamily="49" charset="0"/>
              </a:rPr>
              <a:t>:</a:t>
            </a:r>
          </a:p>
          <a:p>
            <a:r>
              <a:rPr lang="en" altLang="ja-JP" sz="1400" b="0">
                <a:solidFill>
                  <a:srgbClr val="6A737D"/>
                </a:solidFill>
                <a:effectLst/>
                <a:latin typeface="Menlo" panose="020B0609030804020204" pitchFamily="49" charset="0"/>
              </a:rPr>
              <a:t>  # </a:t>
            </a:r>
            <a:r>
              <a:rPr lang="ja-JP" altLang="en-US" sz="1400" b="0">
                <a:solidFill>
                  <a:srgbClr val="6A737D"/>
                </a:solidFill>
                <a:effectLst/>
                <a:latin typeface="Menlo" panose="020B0609030804020204" pitchFamily="49" charset="0"/>
              </a:rPr>
              <a:t>エラー処理</a:t>
            </a:r>
            <a:endParaRPr lang="ja-JP" altLang="en-US" sz="1400" b="0">
              <a:solidFill>
                <a:srgbClr val="24292E"/>
              </a:solidFill>
              <a:effectLst/>
              <a:latin typeface="Menlo" panose="020B0609030804020204" pitchFamily="49" charset="0"/>
            </a:endParaRPr>
          </a:p>
          <a:p>
            <a:r>
              <a:rPr lang="en" altLang="ja-JP" sz="1400" b="0">
                <a:solidFill>
                  <a:srgbClr val="D73A49"/>
                </a:solidFill>
                <a:effectLst/>
                <a:latin typeface="Menlo" panose="020B0609030804020204" pitchFamily="49" charset="0"/>
              </a:rPr>
              <a:t>if</a:t>
            </a:r>
            <a:r>
              <a:rPr lang="en" altLang="ja-JP" sz="1400" b="0">
                <a:solidFill>
                  <a:srgbClr val="24292E"/>
                </a:solidFill>
                <a:effectLst/>
                <a:latin typeface="Menlo" panose="020B0609030804020204" pitchFamily="49" charset="0"/>
              </a:rPr>
              <a:t> age </a:t>
            </a:r>
            <a:r>
              <a:rPr lang="en" altLang="ja-JP" sz="1400" b="0">
                <a:solidFill>
                  <a:srgbClr val="D73A49"/>
                </a:solidFill>
                <a:effectLst/>
                <a:latin typeface="Menlo" panose="020B0609030804020204" pitchFamily="49" charset="0"/>
              </a:rPr>
              <a:t>&lt;</a:t>
            </a:r>
            <a:r>
              <a:rPr lang="en" altLang="ja-JP" sz="1400" b="0">
                <a:solidFill>
                  <a:srgbClr val="24292E"/>
                </a:solidFill>
                <a:effectLst/>
                <a:latin typeface="Menlo" panose="020B0609030804020204" pitchFamily="49" charset="0"/>
              </a:rPr>
              <a:t> </a:t>
            </a:r>
            <a:r>
              <a:rPr lang="en" altLang="ja-JP" sz="1400" b="0">
                <a:solidFill>
                  <a:srgbClr val="005CC5"/>
                </a:solidFill>
                <a:effectLst/>
                <a:latin typeface="Menlo" panose="020B0609030804020204" pitchFamily="49" charset="0"/>
              </a:rPr>
              <a:t>0</a:t>
            </a:r>
            <a:r>
              <a:rPr lang="en" altLang="ja-JP" sz="1400" b="0">
                <a:solidFill>
                  <a:srgbClr val="24292E"/>
                </a:solidFill>
                <a:effectLst/>
                <a:latin typeface="Menlo" panose="020B0609030804020204" pitchFamily="49" charset="0"/>
              </a:rPr>
              <a:t>:</a:t>
            </a:r>
          </a:p>
          <a:p>
            <a:r>
              <a:rPr lang="en" altLang="ja-JP" sz="1400" b="0">
                <a:solidFill>
                  <a:srgbClr val="6A737D"/>
                </a:solidFill>
                <a:effectLst/>
                <a:latin typeface="Menlo" panose="020B0609030804020204" pitchFamily="49" charset="0"/>
              </a:rPr>
              <a:t>  # </a:t>
            </a:r>
            <a:r>
              <a:rPr lang="ja-JP" altLang="en-US" sz="1400" b="0">
                <a:solidFill>
                  <a:srgbClr val="6A737D"/>
                </a:solidFill>
                <a:effectLst/>
                <a:latin typeface="Menlo" panose="020B0609030804020204" pitchFamily="49" charset="0"/>
              </a:rPr>
              <a:t>エラー処理</a:t>
            </a:r>
            <a:endParaRPr lang="ja-JP" altLang="en-US" sz="1400" b="0">
              <a:solidFill>
                <a:srgbClr val="24292E"/>
              </a:solidFill>
              <a:effectLst/>
              <a:latin typeface="Menlo" panose="020B0609030804020204" pitchFamily="49" charset="0"/>
            </a:endParaRPr>
          </a:p>
          <a:p>
            <a:r>
              <a:rPr lang="en" altLang="ja-JP" sz="1400" b="0">
                <a:solidFill>
                  <a:srgbClr val="D73A49"/>
                </a:solidFill>
                <a:effectLst/>
                <a:latin typeface="Menlo" panose="020B0609030804020204" pitchFamily="49" charset="0"/>
              </a:rPr>
              <a:t>if</a:t>
            </a:r>
            <a:r>
              <a:rPr lang="en" altLang="ja-JP" sz="1400" b="0">
                <a:solidFill>
                  <a:srgbClr val="24292E"/>
                </a:solidFill>
                <a:effectLst/>
                <a:latin typeface="Menlo" panose="020B0609030804020204" pitchFamily="49" charset="0"/>
              </a:rPr>
              <a:t> group </a:t>
            </a:r>
            <a:r>
              <a:rPr lang="en" altLang="ja-JP" sz="1400" b="0">
                <a:solidFill>
                  <a:srgbClr val="D73A49"/>
                </a:solidFill>
                <a:effectLst/>
                <a:latin typeface="Menlo" panose="020B0609030804020204" pitchFamily="49" charset="0"/>
              </a:rPr>
              <a:t>not</a:t>
            </a:r>
            <a:r>
              <a:rPr lang="en" altLang="ja-JP" sz="1400" b="0">
                <a:solidFill>
                  <a:srgbClr val="24292E"/>
                </a:solidFill>
                <a:effectLst/>
                <a:latin typeface="Menlo" panose="020B0609030804020204" pitchFamily="49" charset="0"/>
              </a:rPr>
              <a:t> </a:t>
            </a:r>
            <a:r>
              <a:rPr lang="en" altLang="ja-JP" sz="1400" b="0">
                <a:solidFill>
                  <a:srgbClr val="D73A49"/>
                </a:solidFill>
                <a:effectLst/>
                <a:latin typeface="Menlo" panose="020B0609030804020204" pitchFamily="49" charset="0"/>
              </a:rPr>
              <a:t>in</a:t>
            </a:r>
            <a:r>
              <a:rPr lang="en" altLang="ja-JP" sz="1400" b="0">
                <a:solidFill>
                  <a:srgbClr val="24292E"/>
                </a:solidFill>
                <a:effectLst/>
                <a:latin typeface="Menlo" panose="020B0609030804020204" pitchFamily="49" charset="0"/>
              </a:rPr>
              <a:t> [</a:t>
            </a:r>
            <a:r>
              <a:rPr lang="en" altLang="ja-JP" sz="1400" b="0">
                <a:solidFill>
                  <a:srgbClr val="22863A"/>
                </a:solidFill>
                <a:effectLst/>
                <a:latin typeface="Menlo" panose="020B0609030804020204" pitchFamily="49" charset="0"/>
              </a:rPr>
              <a:t>"A</a:t>
            </a:r>
            <a:r>
              <a:rPr lang="ja-JP" altLang="en-US" sz="1400" b="0">
                <a:solidFill>
                  <a:srgbClr val="22863A"/>
                </a:solidFill>
                <a:effectLst/>
                <a:latin typeface="Menlo" panose="020B0609030804020204" pitchFamily="49" charset="0"/>
              </a:rPr>
              <a:t>課</a:t>
            </a:r>
            <a:r>
              <a:rPr lang="en-US" altLang="ja-JP" sz="1400" b="0">
                <a:solidFill>
                  <a:srgbClr val="22863A"/>
                </a:solidFill>
                <a:effectLst/>
                <a:latin typeface="Menlo" panose="020B0609030804020204" pitchFamily="49" charset="0"/>
              </a:rPr>
              <a:t>"</a:t>
            </a:r>
            <a:r>
              <a:rPr lang="en-US" altLang="ja-JP" sz="1400" b="0">
                <a:solidFill>
                  <a:srgbClr val="24292E"/>
                </a:solidFill>
                <a:effectLst/>
                <a:latin typeface="Menlo" panose="020B0609030804020204" pitchFamily="49" charset="0"/>
              </a:rPr>
              <a:t>, </a:t>
            </a:r>
            <a:r>
              <a:rPr lang="en-US" altLang="ja-JP" sz="1400" b="0">
                <a:solidFill>
                  <a:srgbClr val="22863A"/>
                </a:solidFill>
                <a:effectLst/>
                <a:latin typeface="Menlo" panose="020B0609030804020204" pitchFamily="49" charset="0"/>
              </a:rPr>
              <a:t>"</a:t>
            </a:r>
            <a:r>
              <a:rPr lang="en" altLang="ja-JP" sz="1400" b="0">
                <a:solidFill>
                  <a:srgbClr val="22863A"/>
                </a:solidFill>
                <a:effectLst/>
                <a:latin typeface="Menlo" panose="020B0609030804020204" pitchFamily="49" charset="0"/>
              </a:rPr>
              <a:t>B</a:t>
            </a:r>
            <a:r>
              <a:rPr lang="ja-JP" altLang="en-US" sz="1400" b="0">
                <a:solidFill>
                  <a:srgbClr val="22863A"/>
                </a:solidFill>
                <a:effectLst/>
                <a:latin typeface="Menlo" panose="020B0609030804020204" pitchFamily="49" charset="0"/>
              </a:rPr>
              <a:t>課</a:t>
            </a:r>
            <a:r>
              <a:rPr lang="en-US" altLang="ja-JP" sz="1400" b="0">
                <a:solidFill>
                  <a:srgbClr val="22863A"/>
                </a:solidFill>
                <a:effectLst/>
                <a:latin typeface="Menlo" panose="020B0609030804020204" pitchFamily="49" charset="0"/>
              </a:rPr>
              <a:t>"</a:t>
            </a:r>
            <a:r>
              <a:rPr lang="en-US" altLang="ja-JP" sz="1400" b="0">
                <a:solidFill>
                  <a:srgbClr val="24292E"/>
                </a:solidFill>
                <a:effectLst/>
                <a:latin typeface="Menlo" panose="020B0609030804020204" pitchFamily="49" charset="0"/>
              </a:rPr>
              <a:t>, </a:t>
            </a:r>
            <a:r>
              <a:rPr lang="en-US" altLang="ja-JP" sz="1400" b="0">
                <a:solidFill>
                  <a:srgbClr val="22863A"/>
                </a:solidFill>
                <a:effectLst/>
                <a:latin typeface="Menlo" panose="020B0609030804020204" pitchFamily="49" charset="0"/>
              </a:rPr>
              <a:t>"</a:t>
            </a:r>
            <a:r>
              <a:rPr lang="en" altLang="ja-JP" sz="1400" b="0">
                <a:solidFill>
                  <a:srgbClr val="22863A"/>
                </a:solidFill>
                <a:effectLst/>
                <a:latin typeface="Menlo" panose="020B0609030804020204" pitchFamily="49" charset="0"/>
              </a:rPr>
              <a:t>C</a:t>
            </a:r>
            <a:r>
              <a:rPr lang="ja-JP" altLang="en-US" sz="1400" b="0">
                <a:solidFill>
                  <a:srgbClr val="22863A"/>
                </a:solidFill>
                <a:effectLst/>
                <a:latin typeface="Menlo" panose="020B0609030804020204" pitchFamily="49" charset="0"/>
              </a:rPr>
              <a:t>課</a:t>
            </a:r>
            <a:r>
              <a:rPr lang="en-US" altLang="ja-JP" sz="1400" b="0">
                <a:solidFill>
                  <a:srgbClr val="22863A"/>
                </a:solidFill>
                <a:effectLst/>
                <a:latin typeface="Menlo" panose="020B0609030804020204" pitchFamily="49" charset="0"/>
              </a:rPr>
              <a:t>"</a:t>
            </a:r>
            <a:r>
              <a:rPr lang="en-US" altLang="ja-JP" sz="1400" b="0">
                <a:solidFill>
                  <a:srgbClr val="24292E"/>
                </a:solidFill>
                <a:effectLst/>
                <a:latin typeface="Menlo" panose="020B0609030804020204" pitchFamily="49" charset="0"/>
              </a:rPr>
              <a:t>]:</a:t>
            </a:r>
          </a:p>
          <a:p>
            <a:r>
              <a:rPr lang="en-US" altLang="ja-JP" sz="1400" b="0">
                <a:solidFill>
                  <a:srgbClr val="6A737D"/>
                </a:solidFill>
                <a:effectLst/>
                <a:latin typeface="Menlo" panose="020B0609030804020204" pitchFamily="49" charset="0"/>
              </a:rPr>
              <a:t>  # </a:t>
            </a:r>
            <a:r>
              <a:rPr lang="ja-JP" altLang="en-US" sz="1400" b="0">
                <a:solidFill>
                  <a:srgbClr val="6A737D"/>
                </a:solidFill>
                <a:effectLst/>
                <a:latin typeface="Menlo" panose="020B0609030804020204" pitchFamily="49" charset="0"/>
              </a:rPr>
              <a:t>エラー処理</a:t>
            </a:r>
            <a:endParaRPr lang="en-US" altLang="ja-JP" sz="1400" b="0">
              <a:solidFill>
                <a:srgbClr val="6A737D"/>
              </a:solidFill>
              <a:effectLst/>
              <a:latin typeface="Menlo" panose="020B0609030804020204" pitchFamily="49" charset="0"/>
            </a:endParaRPr>
          </a:p>
          <a:p>
            <a:r>
              <a:rPr lang="en-US" altLang="ja-JP" sz="1400">
                <a:solidFill>
                  <a:srgbClr val="6A737D"/>
                </a:solidFill>
                <a:latin typeface="Menlo" panose="020B0609030804020204" pitchFamily="49" charset="0"/>
              </a:rPr>
              <a:t>#</a:t>
            </a:r>
            <a:r>
              <a:rPr lang="ja-JP" altLang="en-US" sz="1400">
                <a:solidFill>
                  <a:srgbClr val="6A737D"/>
                </a:solidFill>
                <a:latin typeface="Menlo" panose="020B0609030804020204" pitchFamily="49" charset="0"/>
              </a:rPr>
              <a:t>データ追加処理</a:t>
            </a:r>
            <a:endParaRPr lang="ja-JP" altLang="en-US" sz="1400" b="0">
              <a:solidFill>
                <a:srgbClr val="24292E"/>
              </a:solidFill>
              <a:effectLst/>
              <a:latin typeface="Menlo" panose="020B0609030804020204" pitchFamily="49" charset="0"/>
            </a:endParaRPr>
          </a:p>
        </p:txBody>
      </p:sp>
      <p:sp>
        <p:nvSpPr>
          <p:cNvPr id="4" name="テキスト ボックス 3">
            <a:extLst>
              <a:ext uri="{FF2B5EF4-FFF2-40B4-BE49-F238E27FC236}">
                <a16:creationId xmlns:a16="http://schemas.microsoft.com/office/drawing/2014/main" id="{BB8C5DF3-316A-694B-9A07-01D31323617A}"/>
              </a:ext>
            </a:extLst>
          </p:cNvPr>
          <p:cNvSpPr txBox="1"/>
          <p:nvPr/>
        </p:nvSpPr>
        <p:spPr>
          <a:xfrm>
            <a:off x="251520" y="1412776"/>
            <a:ext cx="3647152" cy="369332"/>
          </a:xfrm>
          <a:prstGeom prst="rect">
            <a:avLst/>
          </a:prstGeom>
          <a:noFill/>
        </p:spPr>
        <p:txBody>
          <a:bodyPr wrap="none" rtlCol="0">
            <a:spAutoFit/>
          </a:bodyPr>
          <a:lstStyle/>
          <a:p>
            <a:r>
              <a:rPr kumimoji="1" lang="ja-JP" altLang="en-US"/>
              <a:t>ウェブ入力ルーチンでのチェック</a:t>
            </a:r>
          </a:p>
        </p:txBody>
      </p:sp>
      <p:sp>
        <p:nvSpPr>
          <p:cNvPr id="5" name="テキスト ボックス 4">
            <a:extLst>
              <a:ext uri="{FF2B5EF4-FFF2-40B4-BE49-F238E27FC236}">
                <a16:creationId xmlns:a16="http://schemas.microsoft.com/office/drawing/2014/main" id="{4A2A399F-38E8-D14F-9041-805340FBF683}"/>
              </a:ext>
            </a:extLst>
          </p:cNvPr>
          <p:cNvSpPr txBox="1"/>
          <p:nvPr/>
        </p:nvSpPr>
        <p:spPr>
          <a:xfrm>
            <a:off x="4788024" y="1412776"/>
            <a:ext cx="3877985" cy="369332"/>
          </a:xfrm>
          <a:prstGeom prst="rect">
            <a:avLst/>
          </a:prstGeom>
          <a:noFill/>
        </p:spPr>
        <p:txBody>
          <a:bodyPr wrap="none" rtlCol="0">
            <a:spAutoFit/>
          </a:bodyPr>
          <a:lstStyle/>
          <a:p>
            <a:r>
              <a:rPr kumimoji="1" lang="ja-JP" altLang="en-US"/>
              <a:t>ファイル入力ルーチンでのチェック</a:t>
            </a:r>
          </a:p>
        </p:txBody>
      </p:sp>
      <p:sp>
        <p:nvSpPr>
          <p:cNvPr id="6" name="正方形/長方形 5">
            <a:extLst>
              <a:ext uri="{FF2B5EF4-FFF2-40B4-BE49-F238E27FC236}">
                <a16:creationId xmlns:a16="http://schemas.microsoft.com/office/drawing/2014/main" id="{409DE7FA-789F-144F-8220-2D79375F509A}"/>
              </a:ext>
            </a:extLst>
          </p:cNvPr>
          <p:cNvSpPr/>
          <p:nvPr/>
        </p:nvSpPr>
        <p:spPr>
          <a:xfrm>
            <a:off x="4860032" y="1844824"/>
            <a:ext cx="4176464" cy="1600438"/>
          </a:xfrm>
          <a:prstGeom prst="rect">
            <a:avLst/>
          </a:prstGeom>
          <a:ln>
            <a:solidFill>
              <a:schemeClr val="tx1"/>
            </a:solidFill>
          </a:ln>
        </p:spPr>
        <p:txBody>
          <a:bodyPr wrap="square">
            <a:spAutoFit/>
          </a:bodyPr>
          <a:lstStyle/>
          <a:p>
            <a:r>
              <a:rPr lang="en" altLang="ja-JP" sz="1400" b="0">
                <a:solidFill>
                  <a:srgbClr val="D73A49"/>
                </a:solidFill>
                <a:effectLst/>
                <a:latin typeface="Menlo" panose="020B0609030804020204" pitchFamily="49" charset="0"/>
              </a:rPr>
              <a:t>if</a:t>
            </a:r>
            <a:r>
              <a:rPr lang="en" altLang="ja-JP" sz="1400" b="0">
                <a:solidFill>
                  <a:srgbClr val="24292E"/>
                </a:solidFill>
                <a:effectLst/>
                <a:latin typeface="Menlo" panose="020B0609030804020204" pitchFamily="49" charset="0"/>
              </a:rPr>
              <a:t> </a:t>
            </a:r>
            <a:r>
              <a:rPr lang="en" altLang="ja-JP" sz="1400" b="0">
                <a:solidFill>
                  <a:srgbClr val="005CC5"/>
                </a:solidFill>
                <a:effectLst/>
                <a:latin typeface="Menlo" panose="020B0609030804020204" pitchFamily="49" charset="0"/>
              </a:rPr>
              <a:t>len</a:t>
            </a:r>
            <a:r>
              <a:rPr lang="en" altLang="ja-JP" sz="1400" b="0">
                <a:solidFill>
                  <a:srgbClr val="6F42C1"/>
                </a:solidFill>
                <a:effectLst/>
                <a:latin typeface="Menlo" panose="020B0609030804020204" pitchFamily="49" charset="0"/>
              </a:rPr>
              <a:t>(name)</a:t>
            </a:r>
            <a:r>
              <a:rPr lang="en" altLang="ja-JP" sz="1400" b="0">
                <a:solidFill>
                  <a:srgbClr val="24292E"/>
                </a:solidFill>
                <a:effectLst/>
                <a:latin typeface="Menlo" panose="020B0609030804020204" pitchFamily="49" charset="0"/>
              </a:rPr>
              <a:t> </a:t>
            </a:r>
            <a:r>
              <a:rPr lang="en" altLang="ja-JP" sz="1400" b="0">
                <a:solidFill>
                  <a:srgbClr val="D73A49"/>
                </a:solidFill>
                <a:effectLst/>
                <a:latin typeface="Menlo" panose="020B0609030804020204" pitchFamily="49" charset="0"/>
              </a:rPr>
              <a:t>&gt;</a:t>
            </a:r>
            <a:r>
              <a:rPr lang="en" altLang="ja-JP" sz="1400" b="0">
                <a:solidFill>
                  <a:srgbClr val="24292E"/>
                </a:solidFill>
                <a:effectLst/>
                <a:latin typeface="Menlo" panose="020B0609030804020204" pitchFamily="49" charset="0"/>
              </a:rPr>
              <a:t> </a:t>
            </a:r>
            <a:r>
              <a:rPr lang="en" altLang="ja-JP" sz="1400" b="0">
                <a:solidFill>
                  <a:srgbClr val="005CC5"/>
                </a:solidFill>
                <a:effectLst/>
                <a:latin typeface="Menlo" panose="020B0609030804020204" pitchFamily="49" charset="0"/>
              </a:rPr>
              <a:t>20</a:t>
            </a:r>
            <a:r>
              <a:rPr lang="en" altLang="ja-JP" sz="1400" b="0">
                <a:solidFill>
                  <a:srgbClr val="24292E"/>
                </a:solidFill>
                <a:effectLst/>
                <a:latin typeface="Menlo" panose="020B0609030804020204" pitchFamily="49" charset="0"/>
              </a:rPr>
              <a:t>:</a:t>
            </a:r>
          </a:p>
          <a:p>
            <a:r>
              <a:rPr lang="en" altLang="ja-JP" sz="1400" b="0">
                <a:solidFill>
                  <a:srgbClr val="6A737D"/>
                </a:solidFill>
                <a:effectLst/>
                <a:latin typeface="Menlo" panose="020B0609030804020204" pitchFamily="49" charset="0"/>
              </a:rPr>
              <a:t>  # </a:t>
            </a:r>
            <a:r>
              <a:rPr lang="ja-JP" altLang="en-US" sz="1400" b="0">
                <a:solidFill>
                  <a:srgbClr val="6A737D"/>
                </a:solidFill>
                <a:effectLst/>
                <a:latin typeface="Menlo" panose="020B0609030804020204" pitchFamily="49" charset="0"/>
              </a:rPr>
              <a:t>エラー処理</a:t>
            </a:r>
            <a:endParaRPr lang="ja-JP" altLang="en-US" sz="1400" b="0">
              <a:solidFill>
                <a:srgbClr val="24292E"/>
              </a:solidFill>
              <a:effectLst/>
              <a:latin typeface="Menlo" panose="020B0609030804020204" pitchFamily="49" charset="0"/>
            </a:endParaRPr>
          </a:p>
          <a:p>
            <a:r>
              <a:rPr lang="en" altLang="ja-JP" sz="1400" b="0">
                <a:solidFill>
                  <a:srgbClr val="D73A49"/>
                </a:solidFill>
                <a:effectLst/>
                <a:latin typeface="Menlo" panose="020B0609030804020204" pitchFamily="49" charset="0"/>
              </a:rPr>
              <a:t>if</a:t>
            </a:r>
            <a:r>
              <a:rPr lang="en" altLang="ja-JP" sz="1400" b="0">
                <a:solidFill>
                  <a:srgbClr val="24292E"/>
                </a:solidFill>
                <a:effectLst/>
                <a:latin typeface="Menlo" panose="020B0609030804020204" pitchFamily="49" charset="0"/>
              </a:rPr>
              <a:t> age </a:t>
            </a:r>
            <a:r>
              <a:rPr lang="en" altLang="ja-JP" sz="1400" b="0">
                <a:solidFill>
                  <a:srgbClr val="D73A49"/>
                </a:solidFill>
                <a:effectLst/>
                <a:latin typeface="Menlo" panose="020B0609030804020204" pitchFamily="49" charset="0"/>
              </a:rPr>
              <a:t>&lt;</a:t>
            </a:r>
            <a:r>
              <a:rPr lang="en" altLang="ja-JP" sz="1400" b="0">
                <a:solidFill>
                  <a:srgbClr val="24292E"/>
                </a:solidFill>
                <a:effectLst/>
                <a:latin typeface="Menlo" panose="020B0609030804020204" pitchFamily="49" charset="0"/>
              </a:rPr>
              <a:t> </a:t>
            </a:r>
            <a:r>
              <a:rPr lang="en" altLang="ja-JP" sz="1400" b="0">
                <a:solidFill>
                  <a:srgbClr val="005CC5"/>
                </a:solidFill>
                <a:effectLst/>
                <a:latin typeface="Menlo" panose="020B0609030804020204" pitchFamily="49" charset="0"/>
              </a:rPr>
              <a:t>0</a:t>
            </a:r>
            <a:r>
              <a:rPr lang="en" altLang="ja-JP" sz="1400" b="0">
                <a:solidFill>
                  <a:srgbClr val="24292E"/>
                </a:solidFill>
                <a:effectLst/>
                <a:latin typeface="Menlo" panose="020B0609030804020204" pitchFamily="49" charset="0"/>
              </a:rPr>
              <a:t>:</a:t>
            </a:r>
          </a:p>
          <a:p>
            <a:r>
              <a:rPr lang="en" altLang="ja-JP" sz="1400" b="0">
                <a:solidFill>
                  <a:srgbClr val="6A737D"/>
                </a:solidFill>
                <a:effectLst/>
                <a:latin typeface="Menlo" panose="020B0609030804020204" pitchFamily="49" charset="0"/>
              </a:rPr>
              <a:t>  # </a:t>
            </a:r>
            <a:r>
              <a:rPr lang="ja-JP" altLang="en-US" sz="1400" b="0">
                <a:solidFill>
                  <a:srgbClr val="6A737D"/>
                </a:solidFill>
                <a:effectLst/>
                <a:latin typeface="Menlo" panose="020B0609030804020204" pitchFamily="49" charset="0"/>
              </a:rPr>
              <a:t>エラー処理</a:t>
            </a:r>
            <a:endParaRPr lang="ja-JP" altLang="en-US" sz="1400" b="0">
              <a:solidFill>
                <a:srgbClr val="24292E"/>
              </a:solidFill>
              <a:effectLst/>
              <a:latin typeface="Menlo" panose="020B0609030804020204" pitchFamily="49" charset="0"/>
            </a:endParaRPr>
          </a:p>
          <a:p>
            <a:r>
              <a:rPr lang="en" altLang="ja-JP" sz="1400" b="0">
                <a:solidFill>
                  <a:srgbClr val="D73A49"/>
                </a:solidFill>
                <a:effectLst/>
                <a:latin typeface="Menlo" panose="020B0609030804020204" pitchFamily="49" charset="0"/>
              </a:rPr>
              <a:t>if</a:t>
            </a:r>
            <a:r>
              <a:rPr lang="en" altLang="ja-JP" sz="1400" b="0">
                <a:solidFill>
                  <a:srgbClr val="24292E"/>
                </a:solidFill>
                <a:effectLst/>
                <a:latin typeface="Menlo" panose="020B0609030804020204" pitchFamily="49" charset="0"/>
              </a:rPr>
              <a:t> group </a:t>
            </a:r>
            <a:r>
              <a:rPr lang="en" altLang="ja-JP" sz="1400" b="0">
                <a:solidFill>
                  <a:srgbClr val="D73A49"/>
                </a:solidFill>
                <a:effectLst/>
                <a:latin typeface="Menlo" panose="020B0609030804020204" pitchFamily="49" charset="0"/>
              </a:rPr>
              <a:t>not</a:t>
            </a:r>
            <a:r>
              <a:rPr lang="en" altLang="ja-JP" sz="1400" b="0">
                <a:solidFill>
                  <a:srgbClr val="24292E"/>
                </a:solidFill>
                <a:effectLst/>
                <a:latin typeface="Menlo" panose="020B0609030804020204" pitchFamily="49" charset="0"/>
              </a:rPr>
              <a:t> </a:t>
            </a:r>
            <a:r>
              <a:rPr lang="en" altLang="ja-JP" sz="1400" b="0">
                <a:solidFill>
                  <a:srgbClr val="D73A49"/>
                </a:solidFill>
                <a:effectLst/>
                <a:latin typeface="Menlo" panose="020B0609030804020204" pitchFamily="49" charset="0"/>
              </a:rPr>
              <a:t>in</a:t>
            </a:r>
            <a:r>
              <a:rPr lang="en" altLang="ja-JP" sz="1400" b="0">
                <a:solidFill>
                  <a:srgbClr val="24292E"/>
                </a:solidFill>
                <a:effectLst/>
                <a:latin typeface="Menlo" panose="020B0609030804020204" pitchFamily="49" charset="0"/>
              </a:rPr>
              <a:t> [</a:t>
            </a:r>
            <a:r>
              <a:rPr lang="en" altLang="ja-JP" sz="1400" b="0">
                <a:solidFill>
                  <a:srgbClr val="22863A"/>
                </a:solidFill>
                <a:effectLst/>
                <a:latin typeface="Menlo" panose="020B0609030804020204" pitchFamily="49" charset="0"/>
              </a:rPr>
              <a:t>"A</a:t>
            </a:r>
            <a:r>
              <a:rPr lang="ja-JP" altLang="en-US" sz="1400" b="0">
                <a:solidFill>
                  <a:srgbClr val="22863A"/>
                </a:solidFill>
                <a:effectLst/>
                <a:latin typeface="Menlo" panose="020B0609030804020204" pitchFamily="49" charset="0"/>
              </a:rPr>
              <a:t>課</a:t>
            </a:r>
            <a:r>
              <a:rPr lang="en-US" altLang="ja-JP" sz="1400" b="0">
                <a:solidFill>
                  <a:srgbClr val="22863A"/>
                </a:solidFill>
                <a:effectLst/>
                <a:latin typeface="Menlo" panose="020B0609030804020204" pitchFamily="49" charset="0"/>
              </a:rPr>
              <a:t>"</a:t>
            </a:r>
            <a:r>
              <a:rPr lang="en-US" altLang="ja-JP" sz="1400" b="0">
                <a:solidFill>
                  <a:srgbClr val="24292E"/>
                </a:solidFill>
                <a:effectLst/>
                <a:latin typeface="Menlo" panose="020B0609030804020204" pitchFamily="49" charset="0"/>
              </a:rPr>
              <a:t>, </a:t>
            </a:r>
            <a:r>
              <a:rPr lang="en-US" altLang="ja-JP" sz="1400" b="0">
                <a:solidFill>
                  <a:srgbClr val="22863A"/>
                </a:solidFill>
                <a:effectLst/>
                <a:latin typeface="Menlo" panose="020B0609030804020204" pitchFamily="49" charset="0"/>
              </a:rPr>
              <a:t>"</a:t>
            </a:r>
            <a:r>
              <a:rPr lang="en" altLang="ja-JP" sz="1400" b="0">
                <a:solidFill>
                  <a:srgbClr val="22863A"/>
                </a:solidFill>
                <a:effectLst/>
                <a:latin typeface="Menlo" panose="020B0609030804020204" pitchFamily="49" charset="0"/>
              </a:rPr>
              <a:t>B</a:t>
            </a:r>
            <a:r>
              <a:rPr lang="ja-JP" altLang="en-US" sz="1400" b="0">
                <a:solidFill>
                  <a:srgbClr val="22863A"/>
                </a:solidFill>
                <a:effectLst/>
                <a:latin typeface="Menlo" panose="020B0609030804020204" pitchFamily="49" charset="0"/>
              </a:rPr>
              <a:t>課</a:t>
            </a:r>
            <a:r>
              <a:rPr lang="en-US" altLang="ja-JP" sz="1400" b="0">
                <a:solidFill>
                  <a:srgbClr val="22863A"/>
                </a:solidFill>
                <a:effectLst/>
                <a:latin typeface="Menlo" panose="020B0609030804020204" pitchFamily="49" charset="0"/>
              </a:rPr>
              <a:t>"</a:t>
            </a:r>
            <a:r>
              <a:rPr lang="en-US" altLang="ja-JP" sz="1400" b="0">
                <a:solidFill>
                  <a:srgbClr val="24292E"/>
                </a:solidFill>
                <a:effectLst/>
                <a:latin typeface="Menlo" panose="020B0609030804020204" pitchFamily="49" charset="0"/>
              </a:rPr>
              <a:t>, </a:t>
            </a:r>
            <a:r>
              <a:rPr lang="en-US" altLang="ja-JP" sz="1400" b="0">
                <a:solidFill>
                  <a:srgbClr val="22863A"/>
                </a:solidFill>
                <a:effectLst/>
                <a:latin typeface="Menlo" panose="020B0609030804020204" pitchFamily="49" charset="0"/>
              </a:rPr>
              <a:t>"</a:t>
            </a:r>
            <a:r>
              <a:rPr lang="en" altLang="ja-JP" sz="1400" b="0">
                <a:solidFill>
                  <a:srgbClr val="22863A"/>
                </a:solidFill>
                <a:effectLst/>
                <a:latin typeface="Menlo" panose="020B0609030804020204" pitchFamily="49" charset="0"/>
              </a:rPr>
              <a:t>C</a:t>
            </a:r>
            <a:r>
              <a:rPr lang="ja-JP" altLang="en-US" sz="1400" b="0">
                <a:solidFill>
                  <a:srgbClr val="22863A"/>
                </a:solidFill>
                <a:effectLst/>
                <a:latin typeface="Menlo" panose="020B0609030804020204" pitchFamily="49" charset="0"/>
              </a:rPr>
              <a:t>課</a:t>
            </a:r>
            <a:r>
              <a:rPr lang="en-US" altLang="ja-JP" sz="1400" b="0">
                <a:solidFill>
                  <a:srgbClr val="22863A"/>
                </a:solidFill>
                <a:effectLst/>
                <a:latin typeface="Menlo" panose="020B0609030804020204" pitchFamily="49" charset="0"/>
              </a:rPr>
              <a:t>"</a:t>
            </a:r>
            <a:r>
              <a:rPr lang="en-US" altLang="ja-JP" sz="1400" b="0">
                <a:solidFill>
                  <a:srgbClr val="24292E"/>
                </a:solidFill>
                <a:effectLst/>
                <a:latin typeface="Menlo" panose="020B0609030804020204" pitchFamily="49" charset="0"/>
              </a:rPr>
              <a:t>]:</a:t>
            </a:r>
          </a:p>
          <a:p>
            <a:r>
              <a:rPr lang="en-US" altLang="ja-JP" sz="1400" b="0">
                <a:solidFill>
                  <a:srgbClr val="6A737D"/>
                </a:solidFill>
                <a:effectLst/>
                <a:latin typeface="Menlo" panose="020B0609030804020204" pitchFamily="49" charset="0"/>
              </a:rPr>
              <a:t>  # </a:t>
            </a:r>
            <a:r>
              <a:rPr lang="ja-JP" altLang="en-US" sz="1400" b="0">
                <a:solidFill>
                  <a:srgbClr val="6A737D"/>
                </a:solidFill>
                <a:effectLst/>
                <a:latin typeface="Menlo" panose="020B0609030804020204" pitchFamily="49" charset="0"/>
              </a:rPr>
              <a:t>エラー処理</a:t>
            </a:r>
            <a:endParaRPr lang="en-US" altLang="ja-JP" sz="1400" b="0">
              <a:solidFill>
                <a:srgbClr val="6A737D"/>
              </a:solidFill>
              <a:effectLst/>
              <a:latin typeface="Menlo" panose="020B0609030804020204" pitchFamily="49" charset="0"/>
            </a:endParaRPr>
          </a:p>
          <a:p>
            <a:r>
              <a:rPr lang="en-US" altLang="ja-JP" sz="1400">
                <a:solidFill>
                  <a:srgbClr val="6A737D"/>
                </a:solidFill>
                <a:latin typeface="Menlo" panose="020B0609030804020204" pitchFamily="49" charset="0"/>
              </a:rPr>
              <a:t>#</a:t>
            </a:r>
            <a:r>
              <a:rPr lang="ja-JP" altLang="en-US" sz="1400">
                <a:solidFill>
                  <a:srgbClr val="6A737D"/>
                </a:solidFill>
                <a:latin typeface="Menlo" panose="020B0609030804020204" pitchFamily="49" charset="0"/>
              </a:rPr>
              <a:t>データ追加処理</a:t>
            </a:r>
            <a:endParaRPr lang="ja-JP" altLang="en-US" sz="1400" b="0">
              <a:solidFill>
                <a:srgbClr val="24292E"/>
              </a:solidFill>
              <a:effectLst/>
              <a:latin typeface="Menlo" panose="020B0609030804020204" pitchFamily="49" charset="0"/>
            </a:endParaRPr>
          </a:p>
        </p:txBody>
      </p:sp>
      <p:cxnSp>
        <p:nvCxnSpPr>
          <p:cNvPr id="8" name="カギ線コネクタ 7">
            <a:extLst>
              <a:ext uri="{FF2B5EF4-FFF2-40B4-BE49-F238E27FC236}">
                <a16:creationId xmlns:a16="http://schemas.microsoft.com/office/drawing/2014/main" id="{D9D8BF6F-CD80-184F-8A94-BEA0072EE8A9}"/>
              </a:ext>
            </a:extLst>
          </p:cNvPr>
          <p:cNvCxnSpPr>
            <a:stCxn id="3" idx="2"/>
            <a:endCxn id="6" idx="2"/>
          </p:cNvCxnSpPr>
          <p:nvPr/>
        </p:nvCxnSpPr>
        <p:spPr>
          <a:xfrm rot="16200000" flipH="1">
            <a:off x="4680012" y="1177010"/>
            <a:ext cx="12700" cy="4536504"/>
          </a:xfrm>
          <a:prstGeom prst="bentConnector3">
            <a:avLst>
              <a:gd name="adj1" fmla="val 180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89C1DB94-2362-684B-A252-9F993D30221C}"/>
              </a:ext>
            </a:extLst>
          </p:cNvPr>
          <p:cNvSpPr txBox="1"/>
          <p:nvPr/>
        </p:nvSpPr>
        <p:spPr>
          <a:xfrm>
            <a:off x="3419872" y="3789040"/>
            <a:ext cx="2492990" cy="400110"/>
          </a:xfrm>
          <a:prstGeom prst="rect">
            <a:avLst/>
          </a:prstGeom>
          <a:noFill/>
        </p:spPr>
        <p:txBody>
          <a:bodyPr wrap="none" rtlCol="0">
            <a:spAutoFit/>
          </a:bodyPr>
          <a:lstStyle/>
          <a:p>
            <a:r>
              <a:rPr kumimoji="1" lang="ja-JP" altLang="en-US" sz="2000"/>
              <a:t>処理が重複している</a:t>
            </a:r>
          </a:p>
        </p:txBody>
      </p:sp>
      <p:sp>
        <p:nvSpPr>
          <p:cNvPr id="11" name="テキスト ボックス 10">
            <a:extLst>
              <a:ext uri="{FF2B5EF4-FFF2-40B4-BE49-F238E27FC236}">
                <a16:creationId xmlns:a16="http://schemas.microsoft.com/office/drawing/2014/main" id="{586E5CCB-421D-4242-9F06-49497881BD09}"/>
              </a:ext>
            </a:extLst>
          </p:cNvPr>
          <p:cNvSpPr txBox="1"/>
          <p:nvPr/>
        </p:nvSpPr>
        <p:spPr>
          <a:xfrm>
            <a:off x="323528" y="4581128"/>
            <a:ext cx="8327921" cy="707886"/>
          </a:xfrm>
          <a:prstGeom prst="rect">
            <a:avLst/>
          </a:prstGeom>
          <a:noFill/>
        </p:spPr>
        <p:txBody>
          <a:bodyPr wrap="none" rtlCol="0">
            <a:spAutoFit/>
          </a:bodyPr>
          <a:lstStyle/>
          <a:p>
            <a:r>
              <a:rPr kumimoji="1" lang="ja-JP" altLang="en-US" sz="2000"/>
              <a:t>・将来、「</a:t>
            </a:r>
            <a:r>
              <a:rPr kumimoji="1" lang="en-US" altLang="ja-JP" sz="2000"/>
              <a:t>D</a:t>
            </a:r>
            <a:r>
              <a:rPr kumimoji="1" lang="ja-JP" altLang="en-US" sz="2000"/>
              <a:t>課」が増えたら、両方のルーチンを修正しないといけない</a:t>
            </a:r>
            <a:endParaRPr kumimoji="1" lang="en-US" altLang="ja-JP" sz="2000"/>
          </a:p>
          <a:p>
            <a:r>
              <a:rPr kumimoji="1" lang="ja-JP" altLang="en-US" sz="2000"/>
              <a:t>・どこでデータをいじっているかわからないので修正漏れが生じる</a:t>
            </a:r>
          </a:p>
        </p:txBody>
      </p:sp>
    </p:spTree>
    <p:extLst>
      <p:ext uri="{BB962C8B-B14F-4D97-AF65-F5344CB8AC3E}">
        <p14:creationId xmlns:p14="http://schemas.microsoft.com/office/powerpoint/2010/main" val="2150570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7996532-5BA3-E14A-A94F-F274F38D11F8}"/>
              </a:ext>
            </a:extLst>
          </p:cNvPr>
          <p:cNvSpPr>
            <a:spLocks noGrp="1"/>
          </p:cNvSpPr>
          <p:nvPr>
            <p:ph type="body" sz="quarter" idx="10"/>
          </p:nvPr>
        </p:nvSpPr>
        <p:spPr/>
        <p:txBody>
          <a:bodyPr/>
          <a:lstStyle/>
          <a:p>
            <a:r>
              <a:rPr kumimoji="1" lang="en-US" altLang="ja-JP"/>
              <a:t>DRY</a:t>
            </a:r>
            <a:r>
              <a:rPr kumimoji="1" lang="ja-JP" altLang="en-US"/>
              <a:t>原則</a:t>
            </a:r>
          </a:p>
        </p:txBody>
      </p:sp>
      <p:sp>
        <p:nvSpPr>
          <p:cNvPr id="3" name="テキスト ボックス 2">
            <a:extLst>
              <a:ext uri="{FF2B5EF4-FFF2-40B4-BE49-F238E27FC236}">
                <a16:creationId xmlns:a16="http://schemas.microsoft.com/office/drawing/2014/main" id="{3F2AC63A-CB50-4A40-9F5D-BC59524BE94B}"/>
              </a:ext>
            </a:extLst>
          </p:cNvPr>
          <p:cNvSpPr txBox="1"/>
          <p:nvPr/>
        </p:nvSpPr>
        <p:spPr>
          <a:xfrm>
            <a:off x="827584" y="1340768"/>
            <a:ext cx="7021089" cy="1015663"/>
          </a:xfrm>
          <a:prstGeom prst="rect">
            <a:avLst/>
          </a:prstGeom>
          <a:noFill/>
        </p:spPr>
        <p:txBody>
          <a:bodyPr wrap="none" rtlCol="0">
            <a:spAutoFit/>
          </a:bodyPr>
          <a:lstStyle/>
          <a:p>
            <a:r>
              <a:rPr kumimoji="1" lang="en-US" altLang="ja-JP" sz="6000">
                <a:solidFill>
                  <a:srgbClr val="FF0000"/>
                </a:solidFill>
              </a:rPr>
              <a:t>D</a:t>
            </a:r>
            <a:r>
              <a:rPr kumimoji="1" lang="en-US" altLang="ja-JP" sz="6000"/>
              <a:t>on't </a:t>
            </a:r>
            <a:r>
              <a:rPr kumimoji="1" lang="en-US" altLang="ja-JP" sz="6000">
                <a:solidFill>
                  <a:srgbClr val="FF0000"/>
                </a:solidFill>
              </a:rPr>
              <a:t>R</a:t>
            </a:r>
            <a:r>
              <a:rPr kumimoji="1" lang="en-US" altLang="ja-JP" sz="6000"/>
              <a:t>epeat </a:t>
            </a:r>
            <a:r>
              <a:rPr kumimoji="1" lang="en-US" altLang="ja-JP" sz="6000">
                <a:solidFill>
                  <a:srgbClr val="FF0000"/>
                </a:solidFill>
              </a:rPr>
              <a:t>Y</a:t>
            </a:r>
            <a:r>
              <a:rPr kumimoji="1" lang="en-US" altLang="ja-JP" sz="6000"/>
              <a:t>ourself</a:t>
            </a:r>
            <a:endParaRPr kumimoji="1" lang="ja-JP" altLang="en-US" sz="6000"/>
          </a:p>
        </p:txBody>
      </p:sp>
      <p:pic>
        <p:nvPicPr>
          <p:cNvPr id="4" name="図 3">
            <a:extLst>
              <a:ext uri="{FF2B5EF4-FFF2-40B4-BE49-F238E27FC236}">
                <a16:creationId xmlns:a16="http://schemas.microsoft.com/office/drawing/2014/main" id="{B3771597-2F75-5445-B4D2-77CE82D88222}"/>
              </a:ext>
            </a:extLst>
          </p:cNvPr>
          <p:cNvPicPr>
            <a:picLocks noChangeAspect="1"/>
          </p:cNvPicPr>
          <p:nvPr/>
        </p:nvPicPr>
        <p:blipFill>
          <a:blip r:embed="rId2"/>
          <a:stretch>
            <a:fillRect/>
          </a:stretch>
        </p:blipFill>
        <p:spPr>
          <a:xfrm>
            <a:off x="3491880" y="2564904"/>
            <a:ext cx="2019300" cy="2857500"/>
          </a:xfrm>
          <a:prstGeom prst="rect">
            <a:avLst/>
          </a:prstGeom>
        </p:spPr>
      </p:pic>
      <p:sp>
        <p:nvSpPr>
          <p:cNvPr id="5" name="テキスト ボックス 4">
            <a:extLst>
              <a:ext uri="{FF2B5EF4-FFF2-40B4-BE49-F238E27FC236}">
                <a16:creationId xmlns:a16="http://schemas.microsoft.com/office/drawing/2014/main" id="{678B3BC8-A770-7A43-A686-83AF9788C16C}"/>
              </a:ext>
            </a:extLst>
          </p:cNvPr>
          <p:cNvSpPr txBox="1"/>
          <p:nvPr/>
        </p:nvSpPr>
        <p:spPr>
          <a:xfrm>
            <a:off x="971600" y="5661248"/>
            <a:ext cx="6955750" cy="461665"/>
          </a:xfrm>
          <a:prstGeom prst="rect">
            <a:avLst/>
          </a:prstGeom>
          <a:noFill/>
        </p:spPr>
        <p:txBody>
          <a:bodyPr wrap="none" rtlCol="0">
            <a:spAutoFit/>
          </a:bodyPr>
          <a:lstStyle/>
          <a:p>
            <a:r>
              <a:rPr kumimoji="1" lang="ja-JP" altLang="en-US" sz="2400"/>
              <a:t>似たような処理を複数回記述していたら危険信号</a:t>
            </a:r>
          </a:p>
        </p:txBody>
      </p:sp>
    </p:spTree>
    <p:extLst>
      <p:ext uri="{BB962C8B-B14F-4D97-AF65-F5344CB8AC3E}">
        <p14:creationId xmlns:p14="http://schemas.microsoft.com/office/powerpoint/2010/main" val="1656045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8AF9054-105A-CF45-8A9D-2884D7231008}"/>
              </a:ext>
            </a:extLst>
          </p:cNvPr>
          <p:cNvSpPr>
            <a:spLocks noGrp="1"/>
          </p:cNvSpPr>
          <p:nvPr>
            <p:ph type="body" sz="quarter" idx="10"/>
          </p:nvPr>
        </p:nvSpPr>
        <p:spPr/>
        <p:txBody>
          <a:bodyPr/>
          <a:lstStyle/>
          <a:p>
            <a:r>
              <a:rPr kumimoji="1" lang="ja-JP" altLang="en-US"/>
              <a:t>責任の移譲</a:t>
            </a:r>
          </a:p>
        </p:txBody>
      </p:sp>
      <p:sp>
        <p:nvSpPr>
          <p:cNvPr id="3" name="テキスト ボックス 2">
            <a:extLst>
              <a:ext uri="{FF2B5EF4-FFF2-40B4-BE49-F238E27FC236}">
                <a16:creationId xmlns:a16="http://schemas.microsoft.com/office/drawing/2014/main" id="{72A0C479-1BE5-0740-BC11-ACCE13825FB4}"/>
              </a:ext>
            </a:extLst>
          </p:cNvPr>
          <p:cNvSpPr txBox="1"/>
          <p:nvPr/>
        </p:nvSpPr>
        <p:spPr>
          <a:xfrm>
            <a:off x="251520" y="1124744"/>
            <a:ext cx="8135560" cy="400110"/>
          </a:xfrm>
          <a:prstGeom prst="rect">
            <a:avLst/>
          </a:prstGeom>
          <a:noFill/>
        </p:spPr>
        <p:txBody>
          <a:bodyPr wrap="none" rtlCol="0">
            <a:spAutoFit/>
          </a:bodyPr>
          <a:lstStyle/>
          <a:p>
            <a:r>
              <a:rPr kumimoji="1" lang="ja-JP" altLang="en-US" sz="2000"/>
              <a:t>社員データが正しいかどうかは、社員データ自身が知っているべき</a:t>
            </a:r>
          </a:p>
        </p:txBody>
      </p:sp>
      <p:sp>
        <p:nvSpPr>
          <p:cNvPr id="4" name="正方形/長方形 3">
            <a:extLst>
              <a:ext uri="{FF2B5EF4-FFF2-40B4-BE49-F238E27FC236}">
                <a16:creationId xmlns:a16="http://schemas.microsoft.com/office/drawing/2014/main" id="{7FEF00A8-A630-204E-AFDD-2AF423E84AAA}"/>
              </a:ext>
            </a:extLst>
          </p:cNvPr>
          <p:cNvSpPr/>
          <p:nvPr/>
        </p:nvSpPr>
        <p:spPr>
          <a:xfrm>
            <a:off x="179512" y="2276872"/>
            <a:ext cx="5616624" cy="923330"/>
          </a:xfrm>
          <a:prstGeom prst="rect">
            <a:avLst/>
          </a:prstGeom>
          <a:ln>
            <a:solidFill>
              <a:schemeClr val="tx1"/>
            </a:solidFill>
          </a:ln>
        </p:spPr>
        <p:txBody>
          <a:bodyPr wrap="square">
            <a:spAutoFit/>
          </a:bodyPr>
          <a:lstStyle/>
          <a:p>
            <a:r>
              <a:rPr lang="en" altLang="ja-JP" b="0">
                <a:solidFill>
                  <a:srgbClr val="24292E"/>
                </a:solidFill>
                <a:effectLst/>
                <a:latin typeface="Menlo" panose="020B0609030804020204" pitchFamily="49" charset="0"/>
              </a:rPr>
              <a:t>person </a:t>
            </a:r>
            <a:r>
              <a:rPr lang="en" altLang="ja-JP" b="0">
                <a:solidFill>
                  <a:srgbClr val="D73A49"/>
                </a:solidFill>
                <a:effectLst/>
                <a:latin typeface="Menlo" panose="020B0609030804020204" pitchFamily="49" charset="0"/>
              </a:rPr>
              <a:t>=</a:t>
            </a:r>
            <a:r>
              <a:rPr lang="en" altLang="ja-JP" b="0">
                <a:solidFill>
                  <a:srgbClr val="24292E"/>
                </a:solidFill>
                <a:effectLst/>
                <a:latin typeface="Menlo" panose="020B0609030804020204" pitchFamily="49" charset="0"/>
              </a:rPr>
              <a:t> </a:t>
            </a:r>
            <a:r>
              <a:rPr lang="en" altLang="ja-JP" b="0">
                <a:solidFill>
                  <a:srgbClr val="6F42C1"/>
                </a:solidFill>
                <a:effectLst/>
                <a:latin typeface="Menlo" panose="020B0609030804020204" pitchFamily="49" charset="0"/>
              </a:rPr>
              <a:t>EmployeeData(name, age, group)</a:t>
            </a:r>
            <a:endParaRPr lang="en" altLang="ja-JP" b="0">
              <a:solidFill>
                <a:srgbClr val="24292E"/>
              </a:solidFill>
              <a:effectLst/>
              <a:latin typeface="Menlo" panose="020B0609030804020204" pitchFamily="49" charset="0"/>
            </a:endParaRPr>
          </a:p>
          <a:p>
            <a:r>
              <a:rPr lang="en" altLang="ja-JP" b="0">
                <a:solidFill>
                  <a:srgbClr val="D73A49"/>
                </a:solidFill>
                <a:effectLst/>
                <a:latin typeface="Menlo" panose="020B0609030804020204" pitchFamily="49" charset="0"/>
              </a:rPr>
              <a:t>if</a:t>
            </a:r>
            <a:r>
              <a:rPr lang="en" altLang="ja-JP" b="0">
                <a:solidFill>
                  <a:srgbClr val="24292E"/>
                </a:solidFill>
                <a:effectLst/>
                <a:latin typeface="Menlo" panose="020B0609030804020204" pitchFamily="49" charset="0"/>
              </a:rPr>
              <a:t> person.</a:t>
            </a:r>
            <a:r>
              <a:rPr lang="en" altLang="ja-JP" b="0">
                <a:solidFill>
                  <a:srgbClr val="6F42C1"/>
                </a:solidFill>
                <a:effectLst/>
                <a:latin typeface="Menlo" panose="020B0609030804020204" pitchFamily="49" charset="0"/>
              </a:rPr>
              <a:t>is_valid()</a:t>
            </a:r>
            <a:r>
              <a:rPr lang="en" altLang="ja-JP" b="0">
                <a:solidFill>
                  <a:srgbClr val="24292E"/>
                </a:solidFill>
                <a:effectLst/>
                <a:latin typeface="Menlo" panose="020B0609030804020204" pitchFamily="49" charset="0"/>
              </a:rPr>
              <a:t>:</a:t>
            </a:r>
          </a:p>
          <a:p>
            <a:r>
              <a:rPr lang="en" altLang="ja-JP">
                <a:solidFill>
                  <a:srgbClr val="24292E"/>
                </a:solidFill>
                <a:latin typeface="Menlo" panose="020B0609030804020204" pitchFamily="49" charset="0"/>
              </a:rPr>
              <a:t>  </a:t>
            </a:r>
            <a:r>
              <a:rPr lang="en" altLang="ja-JP" b="0">
                <a:solidFill>
                  <a:srgbClr val="24292E"/>
                </a:solidFill>
                <a:effectLst/>
                <a:latin typeface="Menlo" panose="020B0609030804020204" pitchFamily="49" charset="0"/>
              </a:rPr>
              <a:t>data.</a:t>
            </a:r>
            <a:r>
              <a:rPr lang="en" altLang="ja-JP" b="0">
                <a:solidFill>
                  <a:srgbClr val="6F42C1"/>
                </a:solidFill>
                <a:effectLst/>
                <a:latin typeface="Menlo" panose="020B0609030804020204" pitchFamily="49" charset="0"/>
              </a:rPr>
              <a:t>add(person)</a:t>
            </a:r>
            <a:endParaRPr lang="en" altLang="ja-JP" b="0">
              <a:solidFill>
                <a:srgbClr val="24292E"/>
              </a:solidFill>
              <a:effectLst/>
              <a:latin typeface="Menlo" panose="020B0609030804020204" pitchFamily="49" charset="0"/>
            </a:endParaRPr>
          </a:p>
        </p:txBody>
      </p:sp>
      <p:sp>
        <p:nvSpPr>
          <p:cNvPr id="5" name="テキスト ボックス 4">
            <a:extLst>
              <a:ext uri="{FF2B5EF4-FFF2-40B4-BE49-F238E27FC236}">
                <a16:creationId xmlns:a16="http://schemas.microsoft.com/office/drawing/2014/main" id="{BA7EC452-F79F-4544-9199-E0F54FBE2F42}"/>
              </a:ext>
            </a:extLst>
          </p:cNvPr>
          <p:cNvSpPr txBox="1"/>
          <p:nvPr/>
        </p:nvSpPr>
        <p:spPr>
          <a:xfrm>
            <a:off x="6084168" y="2060848"/>
            <a:ext cx="2954655" cy="646331"/>
          </a:xfrm>
          <a:prstGeom prst="rect">
            <a:avLst/>
          </a:prstGeom>
          <a:noFill/>
        </p:spPr>
        <p:txBody>
          <a:bodyPr wrap="none" rtlCol="0">
            <a:spAutoFit/>
          </a:bodyPr>
          <a:lstStyle/>
          <a:p>
            <a:r>
              <a:rPr kumimoji="1" lang="ja-JP" altLang="en-US"/>
              <a:t>とりあえず指定のデータで</a:t>
            </a:r>
            <a:endParaRPr kumimoji="1" lang="en-US" altLang="ja-JP"/>
          </a:p>
          <a:p>
            <a:r>
              <a:rPr lang="ja-JP" altLang="en-US"/>
              <a:t>社員データを作る</a:t>
            </a:r>
            <a:endParaRPr kumimoji="1" lang="ja-JP" altLang="en-US"/>
          </a:p>
        </p:txBody>
      </p:sp>
      <p:sp>
        <p:nvSpPr>
          <p:cNvPr id="6" name="テキスト ボックス 5">
            <a:extLst>
              <a:ext uri="{FF2B5EF4-FFF2-40B4-BE49-F238E27FC236}">
                <a16:creationId xmlns:a16="http://schemas.microsoft.com/office/drawing/2014/main" id="{C83EE809-DD45-FF46-9A4C-207902A24979}"/>
              </a:ext>
            </a:extLst>
          </p:cNvPr>
          <p:cNvSpPr txBox="1"/>
          <p:nvPr/>
        </p:nvSpPr>
        <p:spPr>
          <a:xfrm>
            <a:off x="6084168" y="2780928"/>
            <a:ext cx="2723823" cy="369332"/>
          </a:xfrm>
          <a:prstGeom prst="rect">
            <a:avLst/>
          </a:prstGeom>
          <a:noFill/>
        </p:spPr>
        <p:txBody>
          <a:bodyPr wrap="none" rtlCol="0">
            <a:spAutoFit/>
          </a:bodyPr>
          <a:lstStyle/>
          <a:p>
            <a:r>
              <a:rPr kumimoji="1" lang="ja-JP" altLang="en-US"/>
              <a:t>データが正しければ追加</a:t>
            </a:r>
          </a:p>
        </p:txBody>
      </p:sp>
      <p:pic>
        <p:nvPicPr>
          <p:cNvPr id="8" name="図 7">
            <a:extLst>
              <a:ext uri="{FF2B5EF4-FFF2-40B4-BE49-F238E27FC236}">
                <a16:creationId xmlns:a16="http://schemas.microsoft.com/office/drawing/2014/main" id="{1056D83E-0620-8D45-AD87-037EF69DFBC7}"/>
              </a:ext>
            </a:extLst>
          </p:cNvPr>
          <p:cNvPicPr>
            <a:picLocks noChangeAspect="1"/>
          </p:cNvPicPr>
          <p:nvPr/>
        </p:nvPicPr>
        <p:blipFill>
          <a:blip r:embed="rId2"/>
          <a:stretch>
            <a:fillRect/>
          </a:stretch>
        </p:blipFill>
        <p:spPr>
          <a:xfrm>
            <a:off x="1763688" y="5157192"/>
            <a:ext cx="1152128" cy="1152128"/>
          </a:xfrm>
          <a:prstGeom prst="rect">
            <a:avLst/>
          </a:prstGeom>
        </p:spPr>
      </p:pic>
      <p:pic>
        <p:nvPicPr>
          <p:cNvPr id="9" name="図 8">
            <a:extLst>
              <a:ext uri="{FF2B5EF4-FFF2-40B4-BE49-F238E27FC236}">
                <a16:creationId xmlns:a16="http://schemas.microsoft.com/office/drawing/2014/main" id="{894AF3C4-92C1-954D-AB79-8B7F0583DCFF}"/>
              </a:ext>
            </a:extLst>
          </p:cNvPr>
          <p:cNvPicPr>
            <a:picLocks noChangeAspect="1"/>
          </p:cNvPicPr>
          <p:nvPr/>
        </p:nvPicPr>
        <p:blipFill>
          <a:blip r:embed="rId3"/>
          <a:stretch>
            <a:fillRect/>
          </a:stretch>
        </p:blipFill>
        <p:spPr>
          <a:xfrm>
            <a:off x="6156176" y="5157192"/>
            <a:ext cx="851946" cy="1183258"/>
          </a:xfrm>
          <a:prstGeom prst="rect">
            <a:avLst/>
          </a:prstGeom>
        </p:spPr>
      </p:pic>
      <p:sp>
        <p:nvSpPr>
          <p:cNvPr id="10" name="角丸四角形吹き出し 9">
            <a:extLst>
              <a:ext uri="{FF2B5EF4-FFF2-40B4-BE49-F238E27FC236}">
                <a16:creationId xmlns:a16="http://schemas.microsoft.com/office/drawing/2014/main" id="{C8DF3052-06EB-004F-B853-8A665E7E61F4}"/>
              </a:ext>
            </a:extLst>
          </p:cNvPr>
          <p:cNvSpPr/>
          <p:nvPr/>
        </p:nvSpPr>
        <p:spPr>
          <a:xfrm>
            <a:off x="3491880" y="5013176"/>
            <a:ext cx="2232248" cy="720080"/>
          </a:xfrm>
          <a:prstGeom prst="wedgeRoundRectCallout">
            <a:avLst>
              <a:gd name="adj1" fmla="val 65184"/>
              <a:gd name="adj2" fmla="val 44987"/>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データが正しいか確認してください</a:t>
            </a:r>
          </a:p>
        </p:txBody>
      </p:sp>
      <p:sp>
        <p:nvSpPr>
          <p:cNvPr id="11" name="テキスト ボックス 10">
            <a:extLst>
              <a:ext uri="{FF2B5EF4-FFF2-40B4-BE49-F238E27FC236}">
                <a16:creationId xmlns:a16="http://schemas.microsoft.com/office/drawing/2014/main" id="{6DF7C7A0-6361-9F4D-AFD4-61D0DAE66E61}"/>
              </a:ext>
            </a:extLst>
          </p:cNvPr>
          <p:cNvSpPr txBox="1"/>
          <p:nvPr/>
        </p:nvSpPr>
        <p:spPr>
          <a:xfrm>
            <a:off x="1547664" y="4437112"/>
            <a:ext cx="1415772" cy="584775"/>
          </a:xfrm>
          <a:prstGeom prst="rect">
            <a:avLst/>
          </a:prstGeom>
          <a:noFill/>
        </p:spPr>
        <p:txBody>
          <a:bodyPr wrap="none" rtlCol="0">
            <a:spAutoFit/>
          </a:bodyPr>
          <a:lstStyle/>
          <a:p>
            <a:pPr algn="ctr"/>
            <a:r>
              <a:rPr kumimoji="1" lang="ja-JP" altLang="en-US" sz="1600"/>
              <a:t>オブジェクト</a:t>
            </a:r>
            <a:endParaRPr kumimoji="1" lang="en-US" altLang="ja-JP" sz="1600"/>
          </a:p>
          <a:p>
            <a:pPr algn="ctr"/>
            <a:r>
              <a:rPr lang="en-US" altLang="ja-JP" sz="1600"/>
              <a:t>(person)</a:t>
            </a:r>
            <a:endParaRPr kumimoji="1" lang="ja-JP" altLang="en-US" sz="1600"/>
          </a:p>
        </p:txBody>
      </p:sp>
      <p:sp>
        <p:nvSpPr>
          <p:cNvPr id="12" name="テキスト ボックス 11">
            <a:extLst>
              <a:ext uri="{FF2B5EF4-FFF2-40B4-BE49-F238E27FC236}">
                <a16:creationId xmlns:a16="http://schemas.microsoft.com/office/drawing/2014/main" id="{102F97BE-A00B-3C43-A7A5-79AC7363145D}"/>
              </a:ext>
            </a:extLst>
          </p:cNvPr>
          <p:cNvSpPr txBox="1"/>
          <p:nvPr/>
        </p:nvSpPr>
        <p:spPr>
          <a:xfrm>
            <a:off x="3862721" y="4293096"/>
            <a:ext cx="1210588" cy="584775"/>
          </a:xfrm>
          <a:prstGeom prst="rect">
            <a:avLst/>
          </a:prstGeom>
          <a:noFill/>
        </p:spPr>
        <p:txBody>
          <a:bodyPr wrap="none" rtlCol="0">
            <a:spAutoFit/>
          </a:bodyPr>
          <a:lstStyle/>
          <a:p>
            <a:pPr algn="ctr"/>
            <a:r>
              <a:rPr kumimoji="1" lang="ja-JP" altLang="en-US" sz="1600"/>
              <a:t>メッセージ</a:t>
            </a:r>
            <a:endParaRPr kumimoji="1" lang="en-US" altLang="ja-JP" sz="1600"/>
          </a:p>
          <a:p>
            <a:pPr algn="ctr"/>
            <a:r>
              <a:rPr lang="en-US" altLang="ja-JP" sz="1600"/>
              <a:t>(is_valid)</a:t>
            </a:r>
            <a:endParaRPr kumimoji="1" lang="ja-JP" altLang="en-US" sz="1600"/>
          </a:p>
        </p:txBody>
      </p:sp>
      <p:sp>
        <p:nvSpPr>
          <p:cNvPr id="13" name="正方形/長方形 12">
            <a:extLst>
              <a:ext uri="{FF2B5EF4-FFF2-40B4-BE49-F238E27FC236}">
                <a16:creationId xmlns:a16="http://schemas.microsoft.com/office/drawing/2014/main" id="{038063C4-0B9C-3A4D-B423-4D29CC303399}"/>
              </a:ext>
            </a:extLst>
          </p:cNvPr>
          <p:cNvSpPr/>
          <p:nvPr/>
        </p:nvSpPr>
        <p:spPr>
          <a:xfrm>
            <a:off x="2339752" y="3501008"/>
            <a:ext cx="4381328" cy="584775"/>
          </a:xfrm>
          <a:prstGeom prst="rect">
            <a:avLst/>
          </a:prstGeom>
          <a:solidFill>
            <a:schemeClr val="tx1"/>
          </a:solidFill>
          <a:ln>
            <a:noFill/>
          </a:ln>
        </p:spPr>
        <p:txBody>
          <a:bodyPr wrap="none">
            <a:spAutoFit/>
          </a:bodyPr>
          <a:lstStyle/>
          <a:p>
            <a:r>
              <a:rPr lang="en" altLang="ja-JP" sz="3200" b="0" dirty="0" err="1">
                <a:solidFill>
                  <a:srgbClr val="D4D4D4"/>
                </a:solidFill>
                <a:effectLst/>
                <a:latin typeface="Menlo" panose="020B0609030804020204" pitchFamily="49" charset="0"/>
              </a:rPr>
              <a:t>person.is_valid</a:t>
            </a:r>
            <a:r>
              <a:rPr lang="en" altLang="ja-JP" sz="3200" b="0" dirty="0">
                <a:solidFill>
                  <a:srgbClr val="D4D4D4"/>
                </a:solidFill>
                <a:effectLst/>
                <a:latin typeface="Menlo" panose="020B0609030804020204" pitchFamily="49" charset="0"/>
              </a:rPr>
              <a:t>()</a:t>
            </a:r>
          </a:p>
        </p:txBody>
      </p:sp>
      <p:sp>
        <p:nvSpPr>
          <p:cNvPr id="14" name="テキスト ボックス 13">
            <a:extLst>
              <a:ext uri="{FF2B5EF4-FFF2-40B4-BE49-F238E27FC236}">
                <a16:creationId xmlns:a16="http://schemas.microsoft.com/office/drawing/2014/main" id="{4B54A343-5877-784E-A275-EAFAFD718B6A}"/>
              </a:ext>
            </a:extLst>
          </p:cNvPr>
          <p:cNvSpPr txBox="1"/>
          <p:nvPr/>
        </p:nvSpPr>
        <p:spPr>
          <a:xfrm>
            <a:off x="1757561" y="6340450"/>
            <a:ext cx="995978" cy="369332"/>
          </a:xfrm>
          <a:prstGeom prst="rect">
            <a:avLst/>
          </a:prstGeom>
          <a:noFill/>
        </p:spPr>
        <p:txBody>
          <a:bodyPr wrap="none" rtlCol="0">
            <a:spAutoFit/>
          </a:bodyPr>
          <a:lstStyle/>
          <a:p>
            <a:r>
              <a:rPr lang="en-US" altLang="ja-JP" dirty="0"/>
              <a:t>Receiver</a:t>
            </a:r>
            <a:endParaRPr kumimoji="1" lang="ja-JP" altLang="en-US"/>
          </a:p>
        </p:txBody>
      </p:sp>
      <p:sp>
        <p:nvSpPr>
          <p:cNvPr id="15" name="テキスト ボックス 14">
            <a:extLst>
              <a:ext uri="{FF2B5EF4-FFF2-40B4-BE49-F238E27FC236}">
                <a16:creationId xmlns:a16="http://schemas.microsoft.com/office/drawing/2014/main" id="{DF9BDF57-92BD-7F45-9A6F-2BE518CB57C7}"/>
              </a:ext>
            </a:extLst>
          </p:cNvPr>
          <p:cNvSpPr txBox="1"/>
          <p:nvPr/>
        </p:nvSpPr>
        <p:spPr>
          <a:xfrm>
            <a:off x="6156176" y="6291300"/>
            <a:ext cx="835485" cy="369332"/>
          </a:xfrm>
          <a:prstGeom prst="rect">
            <a:avLst/>
          </a:prstGeom>
          <a:noFill/>
        </p:spPr>
        <p:txBody>
          <a:bodyPr wrap="none" rtlCol="0">
            <a:spAutoFit/>
          </a:bodyPr>
          <a:lstStyle/>
          <a:p>
            <a:r>
              <a:rPr lang="en-US" altLang="ja-JP" dirty="0"/>
              <a:t>Sender</a:t>
            </a:r>
            <a:endParaRPr kumimoji="1" lang="ja-JP" altLang="en-US"/>
          </a:p>
        </p:txBody>
      </p:sp>
      <p:sp>
        <p:nvSpPr>
          <p:cNvPr id="16" name="角丸四角形吹き出し 15">
            <a:extLst>
              <a:ext uri="{FF2B5EF4-FFF2-40B4-BE49-F238E27FC236}">
                <a16:creationId xmlns:a16="http://schemas.microsoft.com/office/drawing/2014/main" id="{15C7157A-D26B-A942-8690-D66A6B357787}"/>
              </a:ext>
            </a:extLst>
          </p:cNvPr>
          <p:cNvSpPr/>
          <p:nvPr/>
        </p:nvSpPr>
        <p:spPr>
          <a:xfrm>
            <a:off x="3491880" y="5949280"/>
            <a:ext cx="2232248" cy="720080"/>
          </a:xfrm>
          <a:prstGeom prst="wedgeRoundRectCallout">
            <a:avLst>
              <a:gd name="adj1" fmla="val -70641"/>
              <a:gd name="adj2" fmla="val -65290"/>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はい、大丈夫です</a:t>
            </a:r>
          </a:p>
        </p:txBody>
      </p:sp>
    </p:spTree>
    <p:extLst>
      <p:ext uri="{BB962C8B-B14F-4D97-AF65-F5344CB8AC3E}">
        <p14:creationId xmlns:p14="http://schemas.microsoft.com/office/powerpoint/2010/main" val="3961989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D8BD737-D114-654C-9D6E-0DEF7DA29BD6}"/>
              </a:ext>
            </a:extLst>
          </p:cNvPr>
          <p:cNvSpPr>
            <a:spLocks noGrp="1"/>
          </p:cNvSpPr>
          <p:nvPr>
            <p:ph type="body" sz="quarter" idx="10"/>
          </p:nvPr>
        </p:nvSpPr>
        <p:spPr/>
        <p:txBody>
          <a:bodyPr/>
          <a:lstStyle/>
          <a:p>
            <a:r>
              <a:rPr kumimoji="1" lang="ja-JP" altLang="en-US"/>
              <a:t>責任の移譲</a:t>
            </a:r>
          </a:p>
        </p:txBody>
      </p:sp>
      <p:sp>
        <p:nvSpPr>
          <p:cNvPr id="3" name="テキスト ボックス 2">
            <a:extLst>
              <a:ext uri="{FF2B5EF4-FFF2-40B4-BE49-F238E27FC236}">
                <a16:creationId xmlns:a16="http://schemas.microsoft.com/office/drawing/2014/main" id="{CBED3FE1-8581-2047-9BD1-C0A4946D0187}"/>
              </a:ext>
            </a:extLst>
          </p:cNvPr>
          <p:cNvSpPr txBox="1"/>
          <p:nvPr/>
        </p:nvSpPr>
        <p:spPr>
          <a:xfrm>
            <a:off x="467544" y="3212976"/>
            <a:ext cx="3467616" cy="584775"/>
          </a:xfrm>
          <a:prstGeom prst="rect">
            <a:avLst/>
          </a:prstGeom>
          <a:noFill/>
        </p:spPr>
        <p:txBody>
          <a:bodyPr wrap="none" rtlCol="0">
            <a:spAutoFit/>
          </a:bodyPr>
          <a:lstStyle/>
          <a:p>
            <a:r>
              <a:rPr kumimoji="1" lang="ja-JP" altLang="en-US" sz="3200"/>
              <a:t>何がうれしいか？</a:t>
            </a:r>
          </a:p>
        </p:txBody>
      </p:sp>
      <p:sp>
        <p:nvSpPr>
          <p:cNvPr id="5" name="テキスト ボックス 4">
            <a:extLst>
              <a:ext uri="{FF2B5EF4-FFF2-40B4-BE49-F238E27FC236}">
                <a16:creationId xmlns:a16="http://schemas.microsoft.com/office/drawing/2014/main" id="{B7DBA3A0-9DDF-3045-84B8-89390C3E5C3A}"/>
              </a:ext>
            </a:extLst>
          </p:cNvPr>
          <p:cNvSpPr txBox="1"/>
          <p:nvPr/>
        </p:nvSpPr>
        <p:spPr>
          <a:xfrm>
            <a:off x="971600" y="1700808"/>
            <a:ext cx="7725192" cy="954107"/>
          </a:xfrm>
          <a:prstGeom prst="rect">
            <a:avLst/>
          </a:prstGeom>
          <a:noFill/>
        </p:spPr>
        <p:txBody>
          <a:bodyPr wrap="none" rtlCol="0">
            <a:spAutoFit/>
          </a:bodyPr>
          <a:lstStyle/>
          <a:p>
            <a:r>
              <a:rPr kumimoji="1" lang="ja-JP" altLang="en-US" sz="2800"/>
              <a:t>データが正しいことを確認する</a:t>
            </a:r>
            <a:r>
              <a:rPr kumimoji="1" lang="ja-JP" altLang="en-US" sz="2800">
                <a:solidFill>
                  <a:srgbClr val="FF0000"/>
                </a:solidFill>
              </a:rPr>
              <a:t>責任</a:t>
            </a:r>
            <a:r>
              <a:rPr kumimoji="1" lang="ja-JP" altLang="en-US" sz="2800"/>
              <a:t>が</a:t>
            </a:r>
            <a:endParaRPr kumimoji="1" lang="en-US" altLang="ja-JP" sz="2800"/>
          </a:p>
          <a:p>
            <a:r>
              <a:rPr lang="ja-JP" altLang="en-US" sz="2800"/>
              <a:t>呼び出し側からオブジェクトに</a:t>
            </a:r>
            <a:r>
              <a:rPr lang="ja-JP" altLang="en-US" sz="2800">
                <a:solidFill>
                  <a:srgbClr val="FF0000"/>
                </a:solidFill>
              </a:rPr>
              <a:t>移譲</a:t>
            </a:r>
            <a:r>
              <a:rPr lang="ja-JP" altLang="en-US" sz="2800"/>
              <a:t>されている</a:t>
            </a:r>
            <a:endParaRPr kumimoji="1" lang="ja-JP" altLang="en-US" sz="2800"/>
          </a:p>
        </p:txBody>
      </p:sp>
      <p:sp>
        <p:nvSpPr>
          <p:cNvPr id="6" name="テキスト ボックス 5">
            <a:extLst>
              <a:ext uri="{FF2B5EF4-FFF2-40B4-BE49-F238E27FC236}">
                <a16:creationId xmlns:a16="http://schemas.microsoft.com/office/drawing/2014/main" id="{1BB9F6DA-97B3-D24F-8D78-E4AF49DAEB0D}"/>
              </a:ext>
            </a:extLst>
          </p:cNvPr>
          <p:cNvSpPr txBox="1"/>
          <p:nvPr/>
        </p:nvSpPr>
        <p:spPr>
          <a:xfrm>
            <a:off x="467544" y="980728"/>
            <a:ext cx="3057247" cy="584775"/>
          </a:xfrm>
          <a:prstGeom prst="rect">
            <a:avLst/>
          </a:prstGeom>
          <a:noFill/>
        </p:spPr>
        <p:txBody>
          <a:bodyPr wrap="none" rtlCol="0">
            <a:spAutoFit/>
          </a:bodyPr>
          <a:lstStyle/>
          <a:p>
            <a:r>
              <a:rPr kumimoji="1" lang="ja-JP" altLang="en-US" sz="3200"/>
              <a:t>何が起きたか？</a:t>
            </a:r>
          </a:p>
        </p:txBody>
      </p:sp>
      <p:sp>
        <p:nvSpPr>
          <p:cNvPr id="7" name="テキスト ボックス 6">
            <a:extLst>
              <a:ext uri="{FF2B5EF4-FFF2-40B4-BE49-F238E27FC236}">
                <a16:creationId xmlns:a16="http://schemas.microsoft.com/office/drawing/2014/main" id="{2EEFC1A2-C401-AF4A-A5AB-519D2678FEC9}"/>
              </a:ext>
            </a:extLst>
          </p:cNvPr>
          <p:cNvSpPr txBox="1"/>
          <p:nvPr/>
        </p:nvSpPr>
        <p:spPr>
          <a:xfrm>
            <a:off x="899592" y="3933056"/>
            <a:ext cx="7366119" cy="954107"/>
          </a:xfrm>
          <a:prstGeom prst="rect">
            <a:avLst/>
          </a:prstGeom>
          <a:noFill/>
        </p:spPr>
        <p:txBody>
          <a:bodyPr wrap="none" rtlCol="0">
            <a:spAutoFit/>
          </a:bodyPr>
          <a:lstStyle/>
          <a:p>
            <a:r>
              <a:rPr kumimoji="1" lang="ja-JP" altLang="en-US" sz="2800"/>
              <a:t>将来、データの整合性条件が変更になっても</a:t>
            </a:r>
            <a:endParaRPr kumimoji="1" lang="en-US" altLang="ja-JP" sz="2800"/>
          </a:p>
          <a:p>
            <a:r>
              <a:rPr lang="ja-JP" altLang="en-US" sz="2800"/>
              <a:t>呼び出し側のコードは修正しなくて良い</a:t>
            </a:r>
            <a:endParaRPr kumimoji="1" lang="ja-JP" altLang="en-US" sz="2800"/>
          </a:p>
        </p:txBody>
      </p:sp>
    </p:spTree>
    <p:extLst>
      <p:ext uri="{BB962C8B-B14F-4D97-AF65-F5344CB8AC3E}">
        <p14:creationId xmlns:p14="http://schemas.microsoft.com/office/powerpoint/2010/main" val="3995309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399FB78-59E6-BD42-B051-5F8983D15E29}"/>
              </a:ext>
            </a:extLst>
          </p:cNvPr>
          <p:cNvSpPr>
            <a:spLocks noGrp="1"/>
          </p:cNvSpPr>
          <p:nvPr>
            <p:ph type="body" sz="quarter" idx="10"/>
          </p:nvPr>
        </p:nvSpPr>
        <p:spPr/>
        <p:txBody>
          <a:bodyPr/>
          <a:lstStyle/>
          <a:p>
            <a:r>
              <a:rPr kumimoji="1" lang="ja-JP" altLang="en-US"/>
              <a:t>カプセル化</a:t>
            </a:r>
          </a:p>
        </p:txBody>
      </p:sp>
      <p:sp>
        <p:nvSpPr>
          <p:cNvPr id="3" name="雲形吹き出し 2">
            <a:extLst>
              <a:ext uri="{FF2B5EF4-FFF2-40B4-BE49-F238E27FC236}">
                <a16:creationId xmlns:a16="http://schemas.microsoft.com/office/drawing/2014/main" id="{BD0B9DE3-EC91-8F45-9D09-7DB8CE8876CE}"/>
              </a:ext>
            </a:extLst>
          </p:cNvPr>
          <p:cNvSpPr/>
          <p:nvPr/>
        </p:nvSpPr>
        <p:spPr>
          <a:xfrm>
            <a:off x="2925758" y="3825113"/>
            <a:ext cx="1656184" cy="1189130"/>
          </a:xfrm>
          <a:prstGeom prst="cloudCallout">
            <a:avLst>
              <a:gd name="adj1" fmla="val -72654"/>
              <a:gd name="adj2" fmla="val 3214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7EAC082D-EE73-234E-8E6F-0672CF648AD1}"/>
              </a:ext>
            </a:extLst>
          </p:cNvPr>
          <p:cNvPicPr>
            <a:picLocks noChangeAspect="1"/>
          </p:cNvPicPr>
          <p:nvPr/>
        </p:nvPicPr>
        <p:blipFill>
          <a:blip r:embed="rId2"/>
          <a:stretch>
            <a:fillRect/>
          </a:stretch>
        </p:blipFill>
        <p:spPr>
          <a:xfrm>
            <a:off x="1475657" y="3700242"/>
            <a:ext cx="1330542" cy="1774056"/>
          </a:xfrm>
          <a:prstGeom prst="rect">
            <a:avLst/>
          </a:prstGeom>
        </p:spPr>
      </p:pic>
      <p:sp>
        <p:nvSpPr>
          <p:cNvPr id="5" name="テキスト ボックス 4">
            <a:extLst>
              <a:ext uri="{FF2B5EF4-FFF2-40B4-BE49-F238E27FC236}">
                <a16:creationId xmlns:a16="http://schemas.microsoft.com/office/drawing/2014/main" id="{46F0B2A3-07CD-004C-B08E-62608EC0177D}"/>
              </a:ext>
            </a:extLst>
          </p:cNvPr>
          <p:cNvSpPr txBox="1"/>
          <p:nvPr/>
        </p:nvSpPr>
        <p:spPr>
          <a:xfrm>
            <a:off x="1423136" y="3026681"/>
            <a:ext cx="1569660" cy="646331"/>
          </a:xfrm>
          <a:prstGeom prst="rect">
            <a:avLst/>
          </a:prstGeom>
          <a:noFill/>
        </p:spPr>
        <p:txBody>
          <a:bodyPr wrap="none" rtlCol="0">
            <a:spAutoFit/>
          </a:bodyPr>
          <a:lstStyle/>
          <a:p>
            <a:r>
              <a:rPr lang="ja-JP" altLang="en-US"/>
              <a:t>オブジェクト</a:t>
            </a:r>
            <a:endParaRPr lang="en-US" altLang="ja-JP" dirty="0"/>
          </a:p>
          <a:p>
            <a:r>
              <a:rPr kumimoji="1" lang="en-US" altLang="ja-JP" dirty="0"/>
              <a:t>(Receiver)</a:t>
            </a:r>
            <a:endParaRPr kumimoji="1" lang="ja-JP" altLang="en-US"/>
          </a:p>
        </p:txBody>
      </p:sp>
      <p:pic>
        <p:nvPicPr>
          <p:cNvPr id="6" name="図 5">
            <a:extLst>
              <a:ext uri="{FF2B5EF4-FFF2-40B4-BE49-F238E27FC236}">
                <a16:creationId xmlns:a16="http://schemas.microsoft.com/office/drawing/2014/main" id="{1B658A3C-E7CF-0F49-9728-7EBC74F6811B}"/>
              </a:ext>
            </a:extLst>
          </p:cNvPr>
          <p:cNvPicPr>
            <a:picLocks noChangeAspect="1"/>
          </p:cNvPicPr>
          <p:nvPr/>
        </p:nvPicPr>
        <p:blipFill>
          <a:blip r:embed="rId3"/>
          <a:stretch>
            <a:fillRect/>
          </a:stretch>
        </p:blipFill>
        <p:spPr>
          <a:xfrm rot="17100000">
            <a:off x="3187081" y="3772272"/>
            <a:ext cx="1132377" cy="1132377"/>
          </a:xfrm>
          <a:prstGeom prst="rect">
            <a:avLst/>
          </a:prstGeom>
        </p:spPr>
      </p:pic>
      <p:sp>
        <p:nvSpPr>
          <p:cNvPr id="7" name="テキスト ボックス 6">
            <a:extLst>
              <a:ext uri="{FF2B5EF4-FFF2-40B4-BE49-F238E27FC236}">
                <a16:creationId xmlns:a16="http://schemas.microsoft.com/office/drawing/2014/main" id="{4CF016FA-12A0-ED46-A25D-DFFDED249541}"/>
              </a:ext>
            </a:extLst>
          </p:cNvPr>
          <p:cNvSpPr txBox="1"/>
          <p:nvPr/>
        </p:nvSpPr>
        <p:spPr>
          <a:xfrm>
            <a:off x="3127047" y="3377076"/>
            <a:ext cx="1107996" cy="369332"/>
          </a:xfrm>
          <a:prstGeom prst="rect">
            <a:avLst/>
          </a:prstGeom>
          <a:noFill/>
        </p:spPr>
        <p:txBody>
          <a:bodyPr wrap="none" rtlCol="0">
            <a:spAutoFit/>
          </a:bodyPr>
          <a:lstStyle/>
          <a:p>
            <a:r>
              <a:rPr lang="ja-JP" altLang="en-US"/>
              <a:t>内部状態</a:t>
            </a:r>
            <a:endParaRPr kumimoji="1" lang="ja-JP" altLang="en-US"/>
          </a:p>
        </p:txBody>
      </p:sp>
      <p:sp>
        <p:nvSpPr>
          <p:cNvPr id="8" name="テキスト ボックス 7">
            <a:extLst>
              <a:ext uri="{FF2B5EF4-FFF2-40B4-BE49-F238E27FC236}">
                <a16:creationId xmlns:a16="http://schemas.microsoft.com/office/drawing/2014/main" id="{E20FE991-3816-554E-99C1-95F4C2ED5A2C}"/>
              </a:ext>
            </a:extLst>
          </p:cNvPr>
          <p:cNvSpPr txBox="1"/>
          <p:nvPr/>
        </p:nvSpPr>
        <p:spPr>
          <a:xfrm>
            <a:off x="539552" y="1124744"/>
            <a:ext cx="2698175" cy="523220"/>
          </a:xfrm>
          <a:prstGeom prst="rect">
            <a:avLst/>
          </a:prstGeom>
          <a:noFill/>
        </p:spPr>
        <p:txBody>
          <a:bodyPr wrap="none" rtlCol="0">
            <a:spAutoFit/>
          </a:bodyPr>
          <a:lstStyle/>
          <a:p>
            <a:r>
              <a:rPr kumimoji="1" lang="ja-JP" altLang="en-US" sz="2800"/>
              <a:t>カプセル化とは</a:t>
            </a:r>
          </a:p>
        </p:txBody>
      </p:sp>
      <p:sp>
        <p:nvSpPr>
          <p:cNvPr id="9" name="テキスト ボックス 8">
            <a:extLst>
              <a:ext uri="{FF2B5EF4-FFF2-40B4-BE49-F238E27FC236}">
                <a16:creationId xmlns:a16="http://schemas.microsoft.com/office/drawing/2014/main" id="{A750AF10-94FE-FC44-B8CF-1D23A82ABAA5}"/>
              </a:ext>
            </a:extLst>
          </p:cNvPr>
          <p:cNvSpPr txBox="1"/>
          <p:nvPr/>
        </p:nvSpPr>
        <p:spPr>
          <a:xfrm>
            <a:off x="971600" y="1700808"/>
            <a:ext cx="7272808" cy="707886"/>
          </a:xfrm>
          <a:prstGeom prst="rect">
            <a:avLst/>
          </a:prstGeom>
          <a:noFill/>
        </p:spPr>
        <p:txBody>
          <a:bodyPr wrap="square" rtlCol="0">
            <a:spAutoFit/>
          </a:bodyPr>
          <a:lstStyle/>
          <a:p>
            <a:r>
              <a:rPr kumimoji="1" lang="ja-JP" altLang="en-US" sz="2000"/>
              <a:t>オブジェクトの内部状態を外から隠蔽し、公開されたインタフェースを通じてのみ修正できるようにすること</a:t>
            </a:r>
          </a:p>
        </p:txBody>
      </p:sp>
      <p:pic>
        <p:nvPicPr>
          <p:cNvPr id="10" name="図 9">
            <a:extLst>
              <a:ext uri="{FF2B5EF4-FFF2-40B4-BE49-F238E27FC236}">
                <a16:creationId xmlns:a16="http://schemas.microsoft.com/office/drawing/2014/main" id="{9C586FC9-B42B-5E4E-B252-6F4E0A16388C}"/>
              </a:ext>
            </a:extLst>
          </p:cNvPr>
          <p:cNvPicPr>
            <a:picLocks noChangeAspect="1"/>
          </p:cNvPicPr>
          <p:nvPr/>
        </p:nvPicPr>
        <p:blipFill>
          <a:blip r:embed="rId4"/>
          <a:stretch>
            <a:fillRect/>
          </a:stretch>
        </p:blipFill>
        <p:spPr>
          <a:xfrm>
            <a:off x="6516216" y="5517232"/>
            <a:ext cx="1097402" cy="1167448"/>
          </a:xfrm>
          <a:prstGeom prst="rect">
            <a:avLst/>
          </a:prstGeom>
        </p:spPr>
      </p:pic>
      <p:pic>
        <p:nvPicPr>
          <p:cNvPr id="11" name="図 10">
            <a:extLst>
              <a:ext uri="{FF2B5EF4-FFF2-40B4-BE49-F238E27FC236}">
                <a16:creationId xmlns:a16="http://schemas.microsoft.com/office/drawing/2014/main" id="{58599B12-3181-C84D-B508-18AB3A0029D6}"/>
              </a:ext>
            </a:extLst>
          </p:cNvPr>
          <p:cNvPicPr>
            <a:picLocks noChangeAspect="1"/>
          </p:cNvPicPr>
          <p:nvPr/>
        </p:nvPicPr>
        <p:blipFill>
          <a:blip r:embed="rId5"/>
          <a:stretch>
            <a:fillRect/>
          </a:stretch>
        </p:blipFill>
        <p:spPr>
          <a:xfrm>
            <a:off x="6300192" y="2780928"/>
            <a:ext cx="1519081" cy="1558032"/>
          </a:xfrm>
          <a:prstGeom prst="rect">
            <a:avLst/>
          </a:prstGeom>
        </p:spPr>
      </p:pic>
      <p:sp>
        <p:nvSpPr>
          <p:cNvPr id="12" name="左矢印 11">
            <a:extLst>
              <a:ext uri="{FF2B5EF4-FFF2-40B4-BE49-F238E27FC236}">
                <a16:creationId xmlns:a16="http://schemas.microsoft.com/office/drawing/2014/main" id="{166BBAC4-140A-7645-B109-54E4467BB6F5}"/>
              </a:ext>
            </a:extLst>
          </p:cNvPr>
          <p:cNvSpPr/>
          <p:nvPr/>
        </p:nvSpPr>
        <p:spPr>
          <a:xfrm rot="20432413">
            <a:off x="4644307" y="3790238"/>
            <a:ext cx="1789280" cy="308607"/>
          </a:xfrm>
          <a:prstGeom prst="lef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A1D5B41C-9D80-0340-8467-F828D061CAA0}"/>
              </a:ext>
            </a:extLst>
          </p:cNvPr>
          <p:cNvPicPr>
            <a:picLocks noChangeAspect="1"/>
          </p:cNvPicPr>
          <p:nvPr/>
        </p:nvPicPr>
        <p:blipFill>
          <a:blip r:embed="rId6"/>
          <a:stretch>
            <a:fillRect/>
          </a:stretch>
        </p:blipFill>
        <p:spPr>
          <a:xfrm>
            <a:off x="4932040" y="3212976"/>
            <a:ext cx="1414016" cy="1414016"/>
          </a:xfrm>
          <a:prstGeom prst="rect">
            <a:avLst/>
          </a:prstGeom>
        </p:spPr>
      </p:pic>
      <p:pic>
        <p:nvPicPr>
          <p:cNvPr id="14" name="図 13">
            <a:extLst>
              <a:ext uri="{FF2B5EF4-FFF2-40B4-BE49-F238E27FC236}">
                <a16:creationId xmlns:a16="http://schemas.microsoft.com/office/drawing/2014/main" id="{056B87DA-6FA4-F443-8FCB-B43ACA3358E0}"/>
              </a:ext>
            </a:extLst>
          </p:cNvPr>
          <p:cNvPicPr>
            <a:picLocks noChangeAspect="1"/>
          </p:cNvPicPr>
          <p:nvPr/>
        </p:nvPicPr>
        <p:blipFill>
          <a:blip r:embed="rId7"/>
          <a:stretch>
            <a:fillRect/>
          </a:stretch>
        </p:blipFill>
        <p:spPr>
          <a:xfrm>
            <a:off x="1763688" y="5733256"/>
            <a:ext cx="782960" cy="782960"/>
          </a:xfrm>
          <a:prstGeom prst="rect">
            <a:avLst/>
          </a:prstGeom>
        </p:spPr>
      </p:pic>
      <p:cxnSp>
        <p:nvCxnSpPr>
          <p:cNvPr id="16" name="直線矢印コネクタ 15">
            <a:extLst>
              <a:ext uri="{FF2B5EF4-FFF2-40B4-BE49-F238E27FC236}">
                <a16:creationId xmlns:a16="http://schemas.microsoft.com/office/drawing/2014/main" id="{4498E931-F4FF-BE4A-8703-8E1F4B09135D}"/>
              </a:ext>
            </a:extLst>
          </p:cNvPr>
          <p:cNvCxnSpPr>
            <a:stCxn id="10" idx="1"/>
            <a:endCxn id="14" idx="3"/>
          </p:cNvCxnSpPr>
          <p:nvPr/>
        </p:nvCxnSpPr>
        <p:spPr>
          <a:xfrm flipH="1">
            <a:off x="2546648" y="6100956"/>
            <a:ext cx="3969568" cy="2378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74A7B341-F21B-CF4A-A94A-245149B83AEC}"/>
              </a:ext>
            </a:extLst>
          </p:cNvPr>
          <p:cNvSpPr txBox="1"/>
          <p:nvPr/>
        </p:nvSpPr>
        <p:spPr>
          <a:xfrm>
            <a:off x="3995936" y="5733256"/>
            <a:ext cx="1107996" cy="369332"/>
          </a:xfrm>
          <a:prstGeom prst="rect">
            <a:avLst/>
          </a:prstGeom>
          <a:noFill/>
        </p:spPr>
        <p:txBody>
          <a:bodyPr wrap="none" rtlCol="0">
            <a:spAutoFit/>
          </a:bodyPr>
          <a:lstStyle/>
          <a:p>
            <a:r>
              <a:rPr kumimoji="1" lang="ja-JP" altLang="en-US"/>
              <a:t>修正依頼</a:t>
            </a:r>
          </a:p>
        </p:txBody>
      </p:sp>
    </p:spTree>
    <p:extLst>
      <p:ext uri="{BB962C8B-B14F-4D97-AF65-F5344CB8AC3E}">
        <p14:creationId xmlns:p14="http://schemas.microsoft.com/office/powerpoint/2010/main" val="10264734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2B14FA7-BBEE-5F42-AEB6-8B8F04F5AAC7}"/>
              </a:ext>
            </a:extLst>
          </p:cNvPr>
          <p:cNvSpPr>
            <a:spLocks noGrp="1"/>
          </p:cNvSpPr>
          <p:nvPr>
            <p:ph type="body" sz="quarter" idx="10"/>
          </p:nvPr>
        </p:nvSpPr>
        <p:spPr/>
        <p:txBody>
          <a:bodyPr/>
          <a:lstStyle/>
          <a:p>
            <a:r>
              <a:rPr kumimoji="1" lang="ja-JP" altLang="en-US"/>
              <a:t>カプセル化の何がうれしいか</a:t>
            </a:r>
          </a:p>
        </p:txBody>
      </p:sp>
      <p:sp>
        <p:nvSpPr>
          <p:cNvPr id="3" name="テキスト ボックス 2">
            <a:extLst>
              <a:ext uri="{FF2B5EF4-FFF2-40B4-BE49-F238E27FC236}">
                <a16:creationId xmlns:a16="http://schemas.microsoft.com/office/drawing/2014/main" id="{DF3A4A3F-6FA0-0746-95DA-C1AB26B8B841}"/>
              </a:ext>
            </a:extLst>
          </p:cNvPr>
          <p:cNvSpPr txBox="1"/>
          <p:nvPr/>
        </p:nvSpPr>
        <p:spPr>
          <a:xfrm>
            <a:off x="251520" y="1340768"/>
            <a:ext cx="7981672" cy="584775"/>
          </a:xfrm>
          <a:prstGeom prst="rect">
            <a:avLst/>
          </a:prstGeom>
          <a:noFill/>
        </p:spPr>
        <p:txBody>
          <a:bodyPr wrap="none" rtlCol="0">
            <a:spAutoFit/>
          </a:bodyPr>
          <a:lstStyle/>
          <a:p>
            <a:r>
              <a:rPr kumimoji="1" lang="ja-JP" altLang="en-US" sz="3200"/>
              <a:t>データが変更される「場所」が限定される</a:t>
            </a:r>
            <a:endParaRPr kumimoji="1" lang="en-US" altLang="ja-JP" sz="3200"/>
          </a:p>
        </p:txBody>
      </p:sp>
      <p:sp>
        <p:nvSpPr>
          <p:cNvPr id="5" name="テキスト ボックス 4">
            <a:extLst>
              <a:ext uri="{FF2B5EF4-FFF2-40B4-BE49-F238E27FC236}">
                <a16:creationId xmlns:a16="http://schemas.microsoft.com/office/drawing/2014/main" id="{68A46F2A-0891-8F4D-813E-C25F52200CA2}"/>
              </a:ext>
            </a:extLst>
          </p:cNvPr>
          <p:cNvSpPr txBox="1"/>
          <p:nvPr/>
        </p:nvSpPr>
        <p:spPr>
          <a:xfrm>
            <a:off x="323528" y="4869160"/>
            <a:ext cx="8392041" cy="1015663"/>
          </a:xfrm>
          <a:prstGeom prst="rect">
            <a:avLst/>
          </a:prstGeom>
          <a:noFill/>
        </p:spPr>
        <p:txBody>
          <a:bodyPr wrap="none" rtlCol="0">
            <a:spAutoFit/>
          </a:bodyPr>
          <a:lstStyle/>
          <a:p>
            <a:r>
              <a:rPr kumimoji="1" lang="ja-JP" altLang="en-US" sz="2000"/>
              <a:t>・知らない内にデータがどこかで書き換わっていた、ということがない</a:t>
            </a:r>
            <a:endParaRPr kumimoji="1" lang="en-US" altLang="ja-JP" sz="2000"/>
          </a:p>
          <a:p>
            <a:r>
              <a:rPr kumimoji="1" lang="ja-JP" altLang="en-US" sz="2000"/>
              <a:t>・メソッドを通してのみデータを入力することで、不正なデータを防ぐ</a:t>
            </a:r>
            <a:endParaRPr kumimoji="1" lang="en-US" altLang="ja-JP" sz="2000"/>
          </a:p>
          <a:p>
            <a:r>
              <a:rPr lang="ja-JP" altLang="en-US" sz="2000"/>
              <a:t>・今回の例では、年齢データに負の値が入らないことが保証できる</a:t>
            </a:r>
            <a:endParaRPr kumimoji="1" lang="en-US" altLang="ja-JP" sz="2000"/>
          </a:p>
        </p:txBody>
      </p:sp>
      <p:pic>
        <p:nvPicPr>
          <p:cNvPr id="7" name="図 6">
            <a:extLst>
              <a:ext uri="{FF2B5EF4-FFF2-40B4-BE49-F238E27FC236}">
                <a16:creationId xmlns:a16="http://schemas.microsoft.com/office/drawing/2014/main" id="{5EE6199A-AEB6-4B4D-839B-DCB911E35042}"/>
              </a:ext>
            </a:extLst>
          </p:cNvPr>
          <p:cNvPicPr>
            <a:picLocks noChangeAspect="1"/>
          </p:cNvPicPr>
          <p:nvPr/>
        </p:nvPicPr>
        <p:blipFill>
          <a:blip r:embed="rId2"/>
          <a:stretch>
            <a:fillRect/>
          </a:stretch>
        </p:blipFill>
        <p:spPr>
          <a:xfrm>
            <a:off x="3275856" y="2204864"/>
            <a:ext cx="2088232" cy="2280837"/>
          </a:xfrm>
          <a:prstGeom prst="rect">
            <a:avLst/>
          </a:prstGeom>
        </p:spPr>
      </p:pic>
    </p:spTree>
    <p:extLst>
      <p:ext uri="{BB962C8B-B14F-4D97-AF65-F5344CB8AC3E}">
        <p14:creationId xmlns:p14="http://schemas.microsoft.com/office/powerpoint/2010/main" val="3158393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11184A0-BA42-E041-AFE7-5854B42D916E}"/>
              </a:ext>
            </a:extLst>
          </p:cNvPr>
          <p:cNvSpPr>
            <a:spLocks noGrp="1"/>
          </p:cNvSpPr>
          <p:nvPr>
            <p:ph type="body" sz="quarter" idx="10"/>
          </p:nvPr>
        </p:nvSpPr>
        <p:spPr/>
        <p:txBody>
          <a:bodyPr/>
          <a:lstStyle/>
          <a:p>
            <a:r>
              <a:rPr kumimoji="1" lang="en-US" altLang="ja-JP"/>
              <a:t>How</a:t>
            </a:r>
            <a:r>
              <a:rPr kumimoji="1" lang="ja-JP" altLang="en-US"/>
              <a:t>と</a:t>
            </a:r>
            <a:r>
              <a:rPr kumimoji="1" lang="en-US" altLang="ja-JP"/>
              <a:t>What</a:t>
            </a:r>
            <a:endParaRPr kumimoji="1" lang="ja-JP" altLang="en-US"/>
          </a:p>
        </p:txBody>
      </p:sp>
      <p:sp>
        <p:nvSpPr>
          <p:cNvPr id="3" name="テキスト ボックス 2">
            <a:extLst>
              <a:ext uri="{FF2B5EF4-FFF2-40B4-BE49-F238E27FC236}">
                <a16:creationId xmlns:a16="http://schemas.microsoft.com/office/drawing/2014/main" id="{36D274D4-DEF4-C645-951E-5CA8DFEFB6D6}"/>
              </a:ext>
            </a:extLst>
          </p:cNvPr>
          <p:cNvSpPr txBox="1"/>
          <p:nvPr/>
        </p:nvSpPr>
        <p:spPr>
          <a:xfrm>
            <a:off x="179512" y="1124744"/>
            <a:ext cx="7879080" cy="461665"/>
          </a:xfrm>
          <a:prstGeom prst="rect">
            <a:avLst/>
          </a:prstGeom>
          <a:noFill/>
        </p:spPr>
        <p:txBody>
          <a:bodyPr wrap="none" rtlCol="0">
            <a:spAutoFit/>
          </a:bodyPr>
          <a:lstStyle/>
          <a:p>
            <a:r>
              <a:rPr kumimoji="1" lang="ja-JP" altLang="en-US" sz="2400"/>
              <a:t>ウェブで、入力ミスがある項目のラベルを赤字にしたい</a:t>
            </a:r>
          </a:p>
        </p:txBody>
      </p:sp>
      <p:sp>
        <p:nvSpPr>
          <p:cNvPr id="4" name="正方形/長方形 3">
            <a:extLst>
              <a:ext uri="{FF2B5EF4-FFF2-40B4-BE49-F238E27FC236}">
                <a16:creationId xmlns:a16="http://schemas.microsoft.com/office/drawing/2014/main" id="{4C49F40C-889B-5642-8A29-8B6A81736FC8}"/>
              </a:ext>
            </a:extLst>
          </p:cNvPr>
          <p:cNvSpPr/>
          <p:nvPr/>
        </p:nvSpPr>
        <p:spPr>
          <a:xfrm>
            <a:off x="683568" y="1844824"/>
            <a:ext cx="3345788" cy="461665"/>
          </a:xfrm>
          <a:prstGeom prst="rect">
            <a:avLst/>
          </a:prstGeom>
        </p:spPr>
        <p:txBody>
          <a:bodyPr wrap="none">
            <a:spAutoFit/>
          </a:bodyPr>
          <a:lstStyle/>
          <a:p>
            <a:r>
              <a:rPr lang="en" altLang="ja-JP" sz="2400" b="0">
                <a:solidFill>
                  <a:srgbClr val="24292E"/>
                </a:solidFill>
                <a:effectLst/>
                <a:latin typeface="Menlo" panose="020B0609030804020204" pitchFamily="49" charset="0"/>
              </a:rPr>
              <a:t>label.color </a:t>
            </a:r>
            <a:r>
              <a:rPr lang="en" altLang="ja-JP" sz="2400" b="0">
                <a:solidFill>
                  <a:srgbClr val="D73A49"/>
                </a:solidFill>
                <a:effectLst/>
                <a:latin typeface="Menlo" panose="020B0609030804020204" pitchFamily="49" charset="0"/>
              </a:rPr>
              <a:t>=</a:t>
            </a:r>
            <a:r>
              <a:rPr lang="en" altLang="ja-JP" sz="2400" b="0">
                <a:solidFill>
                  <a:srgbClr val="24292E"/>
                </a:solidFill>
                <a:effectLst/>
                <a:latin typeface="Menlo" panose="020B0609030804020204" pitchFamily="49" charset="0"/>
              </a:rPr>
              <a:t> red</a:t>
            </a:r>
          </a:p>
        </p:txBody>
      </p:sp>
      <p:sp>
        <p:nvSpPr>
          <p:cNvPr id="5" name="テキスト ボックス 4">
            <a:extLst>
              <a:ext uri="{FF2B5EF4-FFF2-40B4-BE49-F238E27FC236}">
                <a16:creationId xmlns:a16="http://schemas.microsoft.com/office/drawing/2014/main" id="{6B19B9EA-E93E-6740-9DD7-CC675C7AF761}"/>
              </a:ext>
            </a:extLst>
          </p:cNvPr>
          <p:cNvSpPr txBox="1"/>
          <p:nvPr/>
        </p:nvSpPr>
        <p:spPr>
          <a:xfrm>
            <a:off x="179512" y="2420888"/>
            <a:ext cx="2954655" cy="461665"/>
          </a:xfrm>
          <a:prstGeom prst="rect">
            <a:avLst/>
          </a:prstGeom>
          <a:noFill/>
        </p:spPr>
        <p:txBody>
          <a:bodyPr wrap="none" rtlCol="0">
            <a:spAutoFit/>
          </a:bodyPr>
          <a:lstStyle/>
          <a:p>
            <a:r>
              <a:rPr lang="ja-JP" altLang="en-US" sz="2400"/>
              <a:t>さらに太字にしたい</a:t>
            </a:r>
            <a:endParaRPr kumimoji="1" lang="ja-JP" altLang="en-US" sz="2400"/>
          </a:p>
        </p:txBody>
      </p:sp>
      <p:sp>
        <p:nvSpPr>
          <p:cNvPr id="6" name="正方形/長方形 5">
            <a:extLst>
              <a:ext uri="{FF2B5EF4-FFF2-40B4-BE49-F238E27FC236}">
                <a16:creationId xmlns:a16="http://schemas.microsoft.com/office/drawing/2014/main" id="{A5D7A91F-20D5-8044-96AF-80A82EF9F54E}"/>
              </a:ext>
            </a:extLst>
          </p:cNvPr>
          <p:cNvSpPr/>
          <p:nvPr/>
        </p:nvSpPr>
        <p:spPr>
          <a:xfrm>
            <a:off x="755576" y="2924944"/>
            <a:ext cx="3345788" cy="830997"/>
          </a:xfrm>
          <a:prstGeom prst="rect">
            <a:avLst/>
          </a:prstGeom>
        </p:spPr>
        <p:txBody>
          <a:bodyPr wrap="none">
            <a:spAutoFit/>
          </a:bodyPr>
          <a:lstStyle/>
          <a:p>
            <a:r>
              <a:rPr lang="en" altLang="ja-JP" sz="2400">
                <a:solidFill>
                  <a:srgbClr val="24292E"/>
                </a:solidFill>
                <a:latin typeface="Menlo" panose="020B0609030804020204" pitchFamily="49" charset="0"/>
              </a:rPr>
              <a:t>label.color </a:t>
            </a:r>
            <a:r>
              <a:rPr lang="en" altLang="ja-JP" sz="2400">
                <a:solidFill>
                  <a:srgbClr val="D73A49"/>
                </a:solidFill>
                <a:latin typeface="Menlo" panose="020B0609030804020204" pitchFamily="49" charset="0"/>
              </a:rPr>
              <a:t>=</a:t>
            </a:r>
            <a:r>
              <a:rPr lang="en" altLang="ja-JP" sz="2400">
                <a:solidFill>
                  <a:srgbClr val="24292E"/>
                </a:solidFill>
                <a:latin typeface="Menlo" panose="020B0609030804020204" pitchFamily="49" charset="0"/>
              </a:rPr>
              <a:t> red</a:t>
            </a:r>
          </a:p>
          <a:p>
            <a:r>
              <a:rPr lang="en" altLang="ja-JP" sz="2400" b="0">
                <a:solidFill>
                  <a:srgbClr val="24292E"/>
                </a:solidFill>
                <a:effectLst/>
                <a:latin typeface="Menlo" panose="020B0609030804020204" pitchFamily="49" charset="0"/>
              </a:rPr>
              <a:t>label.face </a:t>
            </a:r>
            <a:r>
              <a:rPr lang="en" altLang="ja-JP" sz="2400" b="0">
                <a:solidFill>
                  <a:srgbClr val="D73A49"/>
                </a:solidFill>
                <a:effectLst/>
                <a:latin typeface="Menlo" panose="020B0609030804020204" pitchFamily="49" charset="0"/>
              </a:rPr>
              <a:t>=</a:t>
            </a:r>
            <a:r>
              <a:rPr lang="en" altLang="ja-JP" sz="2400" b="0">
                <a:solidFill>
                  <a:srgbClr val="24292E"/>
                </a:solidFill>
                <a:effectLst/>
                <a:latin typeface="Menlo" panose="020B0609030804020204" pitchFamily="49" charset="0"/>
              </a:rPr>
              <a:t> bold</a:t>
            </a:r>
          </a:p>
        </p:txBody>
      </p:sp>
      <p:sp>
        <p:nvSpPr>
          <p:cNvPr id="7" name="テキスト ボックス 6">
            <a:extLst>
              <a:ext uri="{FF2B5EF4-FFF2-40B4-BE49-F238E27FC236}">
                <a16:creationId xmlns:a16="http://schemas.microsoft.com/office/drawing/2014/main" id="{4B4F8E88-C055-7D49-BC25-2A746B21A882}"/>
              </a:ext>
            </a:extLst>
          </p:cNvPr>
          <p:cNvSpPr txBox="1"/>
          <p:nvPr/>
        </p:nvSpPr>
        <p:spPr>
          <a:xfrm>
            <a:off x="251520" y="3933056"/>
            <a:ext cx="6377067" cy="1200329"/>
          </a:xfrm>
          <a:prstGeom prst="rect">
            <a:avLst/>
          </a:prstGeom>
          <a:noFill/>
        </p:spPr>
        <p:txBody>
          <a:bodyPr wrap="none" rtlCol="0">
            <a:spAutoFit/>
          </a:bodyPr>
          <a:lstStyle/>
          <a:p>
            <a:r>
              <a:rPr lang="ja-JP" altLang="en-US" sz="2400"/>
              <a:t>やっぱり赤はキツいので、色を淡くしたい</a:t>
            </a:r>
            <a:endParaRPr lang="en-US" altLang="ja-JP" sz="2400"/>
          </a:p>
          <a:p>
            <a:r>
              <a:rPr kumimoji="1" lang="ja-JP" altLang="en-US" sz="2400"/>
              <a:t>　→</a:t>
            </a:r>
            <a:r>
              <a:rPr kumimoji="1" lang="en-US" altLang="ja-JP" sz="2400"/>
              <a:t> label</a:t>
            </a:r>
            <a:r>
              <a:rPr kumimoji="1" lang="ja-JP" altLang="en-US" sz="2400"/>
              <a:t>の色を変更している場所を全て変更</a:t>
            </a:r>
            <a:endParaRPr kumimoji="1" lang="en-US" altLang="ja-JP" sz="2400"/>
          </a:p>
          <a:p>
            <a:r>
              <a:rPr lang="ja-JP" altLang="en-US" sz="2400"/>
              <a:t>　→</a:t>
            </a:r>
            <a:r>
              <a:rPr lang="en-US" altLang="ja-JP" sz="2400"/>
              <a:t> DRY</a:t>
            </a:r>
            <a:r>
              <a:rPr lang="ja-JP" altLang="en-US" sz="2400"/>
              <a:t>原則に抵触</a:t>
            </a:r>
            <a:endParaRPr kumimoji="1" lang="ja-JP" altLang="en-US" sz="2400"/>
          </a:p>
        </p:txBody>
      </p:sp>
    </p:spTree>
    <p:extLst>
      <p:ext uri="{BB962C8B-B14F-4D97-AF65-F5344CB8AC3E}">
        <p14:creationId xmlns:p14="http://schemas.microsoft.com/office/powerpoint/2010/main" val="5853516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F1EE793-A6A2-4646-81B4-8C02859C52C6}"/>
              </a:ext>
            </a:extLst>
          </p:cNvPr>
          <p:cNvSpPr>
            <a:spLocks noGrp="1"/>
          </p:cNvSpPr>
          <p:nvPr>
            <p:ph type="body" sz="quarter" idx="10"/>
          </p:nvPr>
        </p:nvSpPr>
        <p:spPr/>
        <p:txBody>
          <a:bodyPr/>
          <a:lstStyle/>
          <a:p>
            <a:r>
              <a:rPr lang="en-US" altLang="ja-JP"/>
              <a:t>How</a:t>
            </a:r>
            <a:r>
              <a:rPr lang="ja-JP" altLang="en-US"/>
              <a:t>と</a:t>
            </a:r>
            <a:r>
              <a:rPr lang="en-US" altLang="ja-JP"/>
              <a:t>What</a:t>
            </a:r>
            <a:endParaRPr lang="ja-JP" altLang="en-US"/>
          </a:p>
        </p:txBody>
      </p:sp>
      <p:sp>
        <p:nvSpPr>
          <p:cNvPr id="3" name="テキスト ボックス 2">
            <a:extLst>
              <a:ext uri="{FF2B5EF4-FFF2-40B4-BE49-F238E27FC236}">
                <a16:creationId xmlns:a16="http://schemas.microsoft.com/office/drawing/2014/main" id="{62573716-0413-D74E-97A5-864E95CBD4B7}"/>
              </a:ext>
            </a:extLst>
          </p:cNvPr>
          <p:cNvSpPr txBox="1"/>
          <p:nvPr/>
        </p:nvSpPr>
        <p:spPr>
          <a:xfrm>
            <a:off x="539552" y="1124744"/>
            <a:ext cx="3397084" cy="523220"/>
          </a:xfrm>
          <a:prstGeom prst="rect">
            <a:avLst/>
          </a:prstGeom>
          <a:noFill/>
        </p:spPr>
        <p:txBody>
          <a:bodyPr wrap="none" rtlCol="0">
            <a:spAutoFit/>
          </a:bodyPr>
          <a:lstStyle/>
          <a:p>
            <a:r>
              <a:rPr kumimoji="1" lang="ja-JP" altLang="en-US" sz="2800"/>
              <a:t>やりたいこと</a:t>
            </a:r>
            <a:r>
              <a:rPr kumimoji="1" lang="en-US" altLang="ja-JP" sz="2800"/>
              <a:t>(</a:t>
            </a:r>
            <a:r>
              <a:rPr kumimoji="1" lang="en-US" altLang="ja-JP" sz="2800">
                <a:solidFill>
                  <a:srgbClr val="FF0000"/>
                </a:solidFill>
              </a:rPr>
              <a:t>What</a:t>
            </a:r>
            <a:r>
              <a:rPr kumimoji="1" lang="en-US" altLang="ja-JP" sz="2800"/>
              <a:t>)</a:t>
            </a:r>
            <a:endParaRPr kumimoji="1" lang="ja-JP" altLang="en-US" sz="2800"/>
          </a:p>
        </p:txBody>
      </p:sp>
      <p:sp>
        <p:nvSpPr>
          <p:cNvPr id="4" name="正方形/長方形 3">
            <a:extLst>
              <a:ext uri="{FF2B5EF4-FFF2-40B4-BE49-F238E27FC236}">
                <a16:creationId xmlns:a16="http://schemas.microsoft.com/office/drawing/2014/main" id="{C1D88E45-5144-0D47-B271-CBDB26505BE9}"/>
              </a:ext>
            </a:extLst>
          </p:cNvPr>
          <p:cNvSpPr/>
          <p:nvPr/>
        </p:nvSpPr>
        <p:spPr>
          <a:xfrm>
            <a:off x="539552" y="1844824"/>
            <a:ext cx="3775393" cy="954107"/>
          </a:xfrm>
          <a:prstGeom prst="rect">
            <a:avLst/>
          </a:prstGeom>
        </p:spPr>
        <p:txBody>
          <a:bodyPr wrap="none">
            <a:spAutoFit/>
          </a:bodyPr>
          <a:lstStyle/>
          <a:p>
            <a:r>
              <a:rPr lang="ja-JP" altLang="en-US" sz="2800"/>
              <a:t>入力ミスがある項目の</a:t>
            </a:r>
            <a:endParaRPr lang="en-US" altLang="ja-JP" sz="2800"/>
          </a:p>
          <a:p>
            <a:r>
              <a:rPr lang="ja-JP" altLang="en-US" sz="2800"/>
              <a:t>ラベルを目立たせたい</a:t>
            </a:r>
          </a:p>
        </p:txBody>
      </p:sp>
      <p:sp>
        <p:nvSpPr>
          <p:cNvPr id="5" name="テキスト ボックス 4">
            <a:extLst>
              <a:ext uri="{FF2B5EF4-FFF2-40B4-BE49-F238E27FC236}">
                <a16:creationId xmlns:a16="http://schemas.microsoft.com/office/drawing/2014/main" id="{1BF65569-AE12-8D4A-A166-B4BB38F7334E}"/>
              </a:ext>
            </a:extLst>
          </p:cNvPr>
          <p:cNvSpPr txBox="1"/>
          <p:nvPr/>
        </p:nvSpPr>
        <p:spPr>
          <a:xfrm>
            <a:off x="5508104" y="1124744"/>
            <a:ext cx="2566408" cy="523220"/>
          </a:xfrm>
          <a:prstGeom prst="rect">
            <a:avLst/>
          </a:prstGeom>
          <a:noFill/>
        </p:spPr>
        <p:txBody>
          <a:bodyPr wrap="none" rtlCol="0">
            <a:spAutoFit/>
          </a:bodyPr>
          <a:lstStyle/>
          <a:p>
            <a:r>
              <a:rPr kumimoji="1" lang="ja-JP" altLang="en-US" sz="2800"/>
              <a:t>実現手段</a:t>
            </a:r>
            <a:r>
              <a:rPr kumimoji="1" lang="en-US" altLang="ja-JP" sz="2800"/>
              <a:t>(</a:t>
            </a:r>
            <a:r>
              <a:rPr kumimoji="1" lang="en-US" altLang="ja-JP" sz="2800">
                <a:solidFill>
                  <a:srgbClr val="FF0000"/>
                </a:solidFill>
              </a:rPr>
              <a:t>How</a:t>
            </a:r>
            <a:r>
              <a:rPr kumimoji="1" lang="en-US" altLang="ja-JP" sz="2800"/>
              <a:t>)</a:t>
            </a:r>
            <a:endParaRPr kumimoji="1" lang="ja-JP" altLang="en-US" sz="2800"/>
          </a:p>
        </p:txBody>
      </p:sp>
      <p:sp>
        <p:nvSpPr>
          <p:cNvPr id="6" name="正方形/長方形 5">
            <a:extLst>
              <a:ext uri="{FF2B5EF4-FFF2-40B4-BE49-F238E27FC236}">
                <a16:creationId xmlns:a16="http://schemas.microsoft.com/office/drawing/2014/main" id="{6C65C08A-057D-F84D-A7C2-0B2621249683}"/>
              </a:ext>
            </a:extLst>
          </p:cNvPr>
          <p:cNvSpPr/>
          <p:nvPr/>
        </p:nvSpPr>
        <p:spPr>
          <a:xfrm>
            <a:off x="5796136" y="1772816"/>
            <a:ext cx="2615588" cy="954107"/>
          </a:xfrm>
          <a:prstGeom prst="rect">
            <a:avLst/>
          </a:prstGeom>
        </p:spPr>
        <p:txBody>
          <a:bodyPr wrap="none">
            <a:spAutoFit/>
          </a:bodyPr>
          <a:lstStyle/>
          <a:p>
            <a:r>
              <a:rPr lang="ja-JP" altLang="en-US" sz="2800"/>
              <a:t>色を変える</a:t>
            </a:r>
            <a:endParaRPr lang="en-US" altLang="ja-JP" sz="2800"/>
          </a:p>
          <a:p>
            <a:r>
              <a:rPr lang="ja-JP" altLang="en-US" sz="2800"/>
              <a:t>太字にする</a:t>
            </a:r>
            <a:r>
              <a:rPr lang="en-US" altLang="ja-JP" sz="2800"/>
              <a:t>/etc.</a:t>
            </a:r>
            <a:endParaRPr lang="ja-JP" altLang="en-US" sz="2800"/>
          </a:p>
        </p:txBody>
      </p:sp>
      <p:sp>
        <p:nvSpPr>
          <p:cNvPr id="7" name="テキスト ボックス 6">
            <a:extLst>
              <a:ext uri="{FF2B5EF4-FFF2-40B4-BE49-F238E27FC236}">
                <a16:creationId xmlns:a16="http://schemas.microsoft.com/office/drawing/2014/main" id="{8845ACA8-82BD-BF46-A4FE-942C98F02A1C}"/>
              </a:ext>
            </a:extLst>
          </p:cNvPr>
          <p:cNvSpPr txBox="1"/>
          <p:nvPr/>
        </p:nvSpPr>
        <p:spPr>
          <a:xfrm>
            <a:off x="1187624" y="3140968"/>
            <a:ext cx="6753452" cy="523220"/>
          </a:xfrm>
          <a:prstGeom prst="rect">
            <a:avLst/>
          </a:prstGeom>
          <a:noFill/>
          <a:ln>
            <a:solidFill>
              <a:schemeClr val="tx1"/>
            </a:solidFill>
          </a:ln>
        </p:spPr>
        <p:txBody>
          <a:bodyPr wrap="none" rtlCol="0">
            <a:spAutoFit/>
          </a:bodyPr>
          <a:lstStyle/>
          <a:p>
            <a:r>
              <a:rPr kumimoji="1" lang="ja-JP" altLang="en-US" sz="2800"/>
              <a:t>我々は</a:t>
            </a:r>
            <a:r>
              <a:rPr kumimoji="1" lang="en-US" altLang="ja-JP" sz="2800"/>
              <a:t>What</a:t>
            </a:r>
            <a:r>
              <a:rPr kumimoji="1" lang="ja-JP" altLang="en-US" sz="2800"/>
              <a:t>に集中し、</a:t>
            </a:r>
            <a:r>
              <a:rPr kumimoji="1" lang="en-US" altLang="ja-JP" sz="2800"/>
              <a:t>How</a:t>
            </a:r>
            <a:r>
              <a:rPr kumimoji="1" lang="ja-JP" altLang="en-US" sz="2800"/>
              <a:t>は隠蔽すべき</a:t>
            </a:r>
          </a:p>
        </p:txBody>
      </p:sp>
      <p:sp>
        <p:nvSpPr>
          <p:cNvPr id="8" name="正方形/長方形 7">
            <a:extLst>
              <a:ext uri="{FF2B5EF4-FFF2-40B4-BE49-F238E27FC236}">
                <a16:creationId xmlns:a16="http://schemas.microsoft.com/office/drawing/2014/main" id="{394959D0-252F-6F4E-9B50-7195356AA0FC}"/>
              </a:ext>
            </a:extLst>
          </p:cNvPr>
          <p:cNvSpPr/>
          <p:nvPr/>
        </p:nvSpPr>
        <p:spPr>
          <a:xfrm>
            <a:off x="467544" y="4149080"/>
            <a:ext cx="3393878" cy="584775"/>
          </a:xfrm>
          <a:prstGeom prst="rect">
            <a:avLst/>
          </a:prstGeom>
        </p:spPr>
        <p:txBody>
          <a:bodyPr wrap="none">
            <a:spAutoFit/>
          </a:bodyPr>
          <a:lstStyle/>
          <a:p>
            <a:r>
              <a:rPr lang="en" altLang="ja-JP" sz="3200" b="0">
                <a:solidFill>
                  <a:srgbClr val="24292E"/>
                </a:solidFill>
                <a:effectLst/>
                <a:latin typeface="Menlo" panose="020B0609030804020204" pitchFamily="49" charset="0"/>
              </a:rPr>
              <a:t>label.</a:t>
            </a:r>
            <a:r>
              <a:rPr lang="en" altLang="ja-JP" sz="3200" b="0">
                <a:solidFill>
                  <a:srgbClr val="6F42C1"/>
                </a:solidFill>
                <a:effectLst/>
                <a:latin typeface="Menlo" panose="020B0609030804020204" pitchFamily="49" charset="0"/>
              </a:rPr>
              <a:t>alert()</a:t>
            </a:r>
            <a:endParaRPr lang="en" altLang="ja-JP" sz="3200" b="0">
              <a:solidFill>
                <a:srgbClr val="24292E"/>
              </a:solidFill>
              <a:effectLst/>
              <a:latin typeface="Menlo" panose="020B0609030804020204" pitchFamily="49" charset="0"/>
            </a:endParaRPr>
          </a:p>
        </p:txBody>
      </p:sp>
      <p:sp>
        <p:nvSpPr>
          <p:cNvPr id="9" name="テキスト ボックス 8">
            <a:extLst>
              <a:ext uri="{FF2B5EF4-FFF2-40B4-BE49-F238E27FC236}">
                <a16:creationId xmlns:a16="http://schemas.microsoft.com/office/drawing/2014/main" id="{64AB9FEE-73CD-1D4B-8607-BFA16F738099}"/>
              </a:ext>
            </a:extLst>
          </p:cNvPr>
          <p:cNvSpPr txBox="1"/>
          <p:nvPr/>
        </p:nvSpPr>
        <p:spPr>
          <a:xfrm>
            <a:off x="395536" y="5661248"/>
            <a:ext cx="3877985" cy="646331"/>
          </a:xfrm>
          <a:prstGeom prst="rect">
            <a:avLst/>
          </a:prstGeom>
          <a:noFill/>
        </p:spPr>
        <p:txBody>
          <a:bodyPr wrap="none" rtlCol="0">
            <a:spAutoFit/>
          </a:bodyPr>
          <a:lstStyle/>
          <a:p>
            <a:r>
              <a:rPr kumimoji="1" lang="ja-JP" altLang="en-US"/>
              <a:t>ラベルに「目立ってね」と依頼する</a:t>
            </a:r>
            <a:endParaRPr kumimoji="1" lang="en-US" altLang="ja-JP"/>
          </a:p>
          <a:p>
            <a:r>
              <a:rPr lang="en-US" altLang="ja-JP"/>
              <a:t>(What)</a:t>
            </a:r>
            <a:endParaRPr kumimoji="1" lang="ja-JP" altLang="en-US"/>
          </a:p>
        </p:txBody>
      </p:sp>
      <p:sp>
        <p:nvSpPr>
          <p:cNvPr id="10" name="正方形/長方形 9">
            <a:extLst>
              <a:ext uri="{FF2B5EF4-FFF2-40B4-BE49-F238E27FC236}">
                <a16:creationId xmlns:a16="http://schemas.microsoft.com/office/drawing/2014/main" id="{39D1AF44-9D23-154F-B93C-CBF3F7B4577C}"/>
              </a:ext>
            </a:extLst>
          </p:cNvPr>
          <p:cNvSpPr/>
          <p:nvPr/>
        </p:nvSpPr>
        <p:spPr>
          <a:xfrm>
            <a:off x="4932040" y="4149080"/>
            <a:ext cx="3096344" cy="1200329"/>
          </a:xfrm>
          <a:prstGeom prst="rect">
            <a:avLst/>
          </a:prstGeom>
          <a:ln>
            <a:solidFill>
              <a:schemeClr val="tx1"/>
            </a:solidFill>
          </a:ln>
        </p:spPr>
        <p:txBody>
          <a:bodyPr wrap="square">
            <a:spAutoFit/>
          </a:bodyPr>
          <a:lstStyle/>
          <a:p>
            <a:r>
              <a:rPr lang="en" altLang="ja-JP" b="0">
                <a:solidFill>
                  <a:srgbClr val="D73A49"/>
                </a:solidFill>
                <a:effectLst/>
                <a:latin typeface="Menlo" panose="020B0609030804020204" pitchFamily="49" charset="0"/>
              </a:rPr>
              <a:t>class</a:t>
            </a:r>
            <a:r>
              <a:rPr lang="en" altLang="ja-JP" b="0">
                <a:solidFill>
                  <a:srgbClr val="24292E"/>
                </a:solidFill>
                <a:effectLst/>
                <a:latin typeface="Menlo" panose="020B0609030804020204" pitchFamily="49" charset="0"/>
              </a:rPr>
              <a:t> </a:t>
            </a:r>
            <a:r>
              <a:rPr lang="en" altLang="ja-JP" b="0">
                <a:solidFill>
                  <a:srgbClr val="6F42C1"/>
                </a:solidFill>
                <a:effectLst/>
                <a:latin typeface="Menlo" panose="020B0609030804020204" pitchFamily="49" charset="0"/>
              </a:rPr>
              <a:t>Label</a:t>
            </a:r>
            <a:r>
              <a:rPr lang="en" altLang="ja-JP" b="0">
                <a:solidFill>
                  <a:srgbClr val="24292E"/>
                </a:solidFill>
                <a:effectLst/>
                <a:latin typeface="Menlo" panose="020B0609030804020204" pitchFamily="49" charset="0"/>
              </a:rPr>
              <a:t>:</a:t>
            </a:r>
          </a:p>
          <a:p>
            <a:r>
              <a:rPr lang="en" altLang="ja-JP" b="0">
                <a:solidFill>
                  <a:srgbClr val="D73A49"/>
                </a:solidFill>
                <a:effectLst/>
                <a:latin typeface="Menlo" panose="020B0609030804020204" pitchFamily="49" charset="0"/>
              </a:rPr>
              <a:t>  def</a:t>
            </a:r>
            <a:r>
              <a:rPr lang="en" altLang="ja-JP" b="0">
                <a:solidFill>
                  <a:srgbClr val="24292E"/>
                </a:solidFill>
                <a:effectLst/>
                <a:latin typeface="Menlo" panose="020B0609030804020204" pitchFamily="49" charset="0"/>
              </a:rPr>
              <a:t> </a:t>
            </a:r>
            <a:r>
              <a:rPr lang="en" altLang="ja-JP" b="0">
                <a:solidFill>
                  <a:srgbClr val="6F42C1"/>
                </a:solidFill>
                <a:effectLst/>
                <a:latin typeface="Menlo" panose="020B0609030804020204" pitchFamily="49" charset="0"/>
              </a:rPr>
              <a:t>alert</a:t>
            </a:r>
            <a:r>
              <a:rPr lang="en" altLang="ja-JP" b="0">
                <a:solidFill>
                  <a:srgbClr val="24292E"/>
                </a:solidFill>
                <a:effectLst/>
                <a:latin typeface="Menlo" panose="020B0609030804020204" pitchFamily="49" charset="0"/>
              </a:rPr>
              <a:t>(</a:t>
            </a:r>
            <a:r>
              <a:rPr lang="en" altLang="ja-JP" b="0">
                <a:solidFill>
                  <a:srgbClr val="E27F2D"/>
                </a:solidFill>
                <a:effectLst/>
                <a:latin typeface="Menlo" panose="020B0609030804020204" pitchFamily="49" charset="0"/>
              </a:rPr>
              <a:t>self</a:t>
            </a:r>
            <a:r>
              <a:rPr lang="en" altLang="ja-JP" b="0">
                <a:solidFill>
                  <a:srgbClr val="24292E"/>
                </a:solidFill>
                <a:effectLst/>
                <a:latin typeface="Menlo" panose="020B0609030804020204" pitchFamily="49" charset="0"/>
              </a:rPr>
              <a:t>):</a:t>
            </a:r>
          </a:p>
          <a:p>
            <a:r>
              <a:rPr lang="en" altLang="ja-JP" b="0">
                <a:solidFill>
                  <a:srgbClr val="24292E"/>
                </a:solidFill>
                <a:effectLst/>
                <a:latin typeface="Menlo" panose="020B0609030804020204" pitchFamily="49" charset="0"/>
              </a:rPr>
              <a:t>    self.color </a:t>
            </a:r>
            <a:r>
              <a:rPr lang="en" altLang="ja-JP" b="0">
                <a:solidFill>
                  <a:srgbClr val="D73A49"/>
                </a:solidFill>
                <a:effectLst/>
                <a:latin typeface="Menlo" panose="020B0609030804020204" pitchFamily="49" charset="0"/>
              </a:rPr>
              <a:t>=</a:t>
            </a:r>
            <a:r>
              <a:rPr lang="en" altLang="ja-JP" b="0">
                <a:solidFill>
                  <a:srgbClr val="24292E"/>
                </a:solidFill>
                <a:effectLst/>
                <a:latin typeface="Menlo" panose="020B0609030804020204" pitchFamily="49" charset="0"/>
              </a:rPr>
              <a:t> red</a:t>
            </a:r>
          </a:p>
          <a:p>
            <a:r>
              <a:rPr lang="en" altLang="ja-JP" b="0">
                <a:solidFill>
                  <a:srgbClr val="24292E"/>
                </a:solidFill>
                <a:effectLst/>
                <a:latin typeface="Menlo" panose="020B0609030804020204" pitchFamily="49" charset="0"/>
              </a:rPr>
              <a:t>    self.face </a:t>
            </a:r>
            <a:r>
              <a:rPr lang="en" altLang="ja-JP" b="0">
                <a:solidFill>
                  <a:srgbClr val="D73A49"/>
                </a:solidFill>
                <a:effectLst/>
                <a:latin typeface="Menlo" panose="020B0609030804020204" pitchFamily="49" charset="0"/>
              </a:rPr>
              <a:t>=</a:t>
            </a:r>
            <a:r>
              <a:rPr lang="en" altLang="ja-JP" b="0">
                <a:solidFill>
                  <a:srgbClr val="24292E"/>
                </a:solidFill>
                <a:effectLst/>
                <a:latin typeface="Menlo" panose="020B0609030804020204" pitchFamily="49" charset="0"/>
              </a:rPr>
              <a:t> bold</a:t>
            </a:r>
          </a:p>
        </p:txBody>
      </p:sp>
      <p:sp>
        <p:nvSpPr>
          <p:cNvPr id="11" name="テキスト ボックス 10">
            <a:extLst>
              <a:ext uri="{FF2B5EF4-FFF2-40B4-BE49-F238E27FC236}">
                <a16:creationId xmlns:a16="http://schemas.microsoft.com/office/drawing/2014/main" id="{435E2F6B-9D4B-ED4C-83BD-77C4C5D299F6}"/>
              </a:ext>
            </a:extLst>
          </p:cNvPr>
          <p:cNvSpPr txBox="1"/>
          <p:nvPr/>
        </p:nvSpPr>
        <p:spPr>
          <a:xfrm>
            <a:off x="4788024" y="5661248"/>
            <a:ext cx="3795591" cy="646331"/>
          </a:xfrm>
          <a:prstGeom prst="rect">
            <a:avLst/>
          </a:prstGeom>
          <a:noFill/>
        </p:spPr>
        <p:txBody>
          <a:bodyPr wrap="none" rtlCol="0">
            <a:spAutoFit/>
          </a:bodyPr>
          <a:lstStyle/>
          <a:p>
            <a:r>
              <a:rPr kumimoji="1" lang="ja-JP" altLang="en-US"/>
              <a:t>その実現手段</a:t>
            </a:r>
            <a:r>
              <a:rPr kumimoji="1" lang="en-US" altLang="ja-JP"/>
              <a:t>(How)</a:t>
            </a:r>
            <a:r>
              <a:rPr kumimoji="1" lang="ja-JP" altLang="en-US"/>
              <a:t>はラベル自身が</a:t>
            </a:r>
            <a:endParaRPr kumimoji="1" lang="en-US" altLang="ja-JP"/>
          </a:p>
          <a:p>
            <a:r>
              <a:rPr lang="ja-JP" altLang="en-US"/>
              <a:t>知っており、隠蔽されている</a:t>
            </a:r>
            <a:endParaRPr kumimoji="1" lang="ja-JP" altLang="en-US"/>
          </a:p>
        </p:txBody>
      </p:sp>
    </p:spTree>
    <p:extLst>
      <p:ext uri="{BB962C8B-B14F-4D97-AF65-F5344CB8AC3E}">
        <p14:creationId xmlns:p14="http://schemas.microsoft.com/office/powerpoint/2010/main" val="1895096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5EBE029-AE00-2A4A-88E6-8034E8D756F2}"/>
              </a:ext>
            </a:extLst>
          </p:cNvPr>
          <p:cNvSpPr>
            <a:spLocks noGrp="1"/>
          </p:cNvSpPr>
          <p:nvPr>
            <p:ph type="body" sz="quarter" idx="10"/>
          </p:nvPr>
        </p:nvSpPr>
        <p:spPr/>
        <p:txBody>
          <a:bodyPr/>
          <a:lstStyle/>
          <a:p>
            <a:r>
              <a:rPr kumimoji="1" lang="ja-JP" altLang="en-US"/>
              <a:t>今後の予定</a:t>
            </a:r>
          </a:p>
        </p:txBody>
      </p:sp>
      <p:sp>
        <p:nvSpPr>
          <p:cNvPr id="3" name="正方形/長方形 2">
            <a:extLst>
              <a:ext uri="{FF2B5EF4-FFF2-40B4-BE49-F238E27FC236}">
                <a16:creationId xmlns:a16="http://schemas.microsoft.com/office/drawing/2014/main" id="{34D254D7-DDCD-C04B-B378-6375C6840EE4}"/>
              </a:ext>
            </a:extLst>
          </p:cNvPr>
          <p:cNvSpPr/>
          <p:nvPr/>
        </p:nvSpPr>
        <p:spPr>
          <a:xfrm>
            <a:off x="3936124" y="1205836"/>
            <a:ext cx="4572000" cy="4524315"/>
          </a:xfrm>
          <a:prstGeom prst="rect">
            <a:avLst/>
          </a:prstGeom>
        </p:spPr>
        <p:txBody>
          <a:bodyPr>
            <a:spAutoFit/>
          </a:bodyPr>
          <a:lstStyle/>
          <a:p>
            <a:r>
              <a:rPr lang="ja-JP" altLang="en-US" sz="2400" dirty="0"/>
              <a:t>「文字列処理」</a:t>
            </a:r>
          </a:p>
          <a:p>
            <a:r>
              <a:rPr lang="ja-JP" altLang="en-US" sz="2400" dirty="0"/>
              <a:t>「ファイル操作」</a:t>
            </a:r>
          </a:p>
          <a:p>
            <a:r>
              <a:rPr lang="ja-JP" altLang="en-US" sz="2400" dirty="0"/>
              <a:t>「再帰呼び出し」</a:t>
            </a:r>
          </a:p>
          <a:p>
            <a:r>
              <a:rPr lang="ja-JP" altLang="en-US" sz="2400" dirty="0">
                <a:solidFill>
                  <a:srgbClr val="FF0000"/>
                </a:solidFill>
              </a:rPr>
              <a:t>　補講/試験/三田祭準備</a:t>
            </a:r>
          </a:p>
          <a:p>
            <a:r>
              <a:rPr lang="ja-JP" altLang="en-US" sz="2400" dirty="0"/>
              <a:t>「クラスとオブジェクト指向」</a:t>
            </a:r>
          </a:p>
          <a:p>
            <a:r>
              <a:rPr lang="ja-JP" altLang="en-US" sz="2400" dirty="0"/>
              <a:t>「NumPyとSciPyの使い方」</a:t>
            </a:r>
          </a:p>
          <a:p>
            <a:r>
              <a:rPr lang="ja-JP" altLang="en-US" sz="2400" dirty="0"/>
              <a:t>「Pythonが動く仕組み」</a:t>
            </a:r>
          </a:p>
          <a:p>
            <a:r>
              <a:rPr lang="ja-JP" altLang="en-US" sz="2400" dirty="0"/>
              <a:t>「動的計画法」</a:t>
            </a:r>
          </a:p>
          <a:p>
            <a:r>
              <a:rPr lang="ja-JP" altLang="en-US" sz="2400" dirty="0"/>
              <a:t>「乱数を使ったプログラム」</a:t>
            </a:r>
            <a:endParaRPr lang="en-US" altLang="ja-JP" sz="2400" dirty="0"/>
          </a:p>
          <a:p>
            <a:r>
              <a:rPr lang="ja-JP" altLang="en-US" sz="2400" dirty="0">
                <a:solidFill>
                  <a:srgbClr val="FF0000"/>
                </a:solidFill>
              </a:rPr>
              <a:t>　年末年始</a:t>
            </a:r>
          </a:p>
          <a:p>
            <a:r>
              <a:rPr lang="ja-JP" altLang="en-US" sz="2400" dirty="0"/>
              <a:t>「数値シミュレーション」</a:t>
            </a:r>
          </a:p>
          <a:p>
            <a:r>
              <a:rPr lang="ja-JP" altLang="en-US" sz="2400" dirty="0"/>
              <a:t>「簡単な機械学習」</a:t>
            </a:r>
          </a:p>
        </p:txBody>
      </p:sp>
      <p:sp>
        <p:nvSpPr>
          <p:cNvPr id="4" name="正方形/長方形 3">
            <a:extLst>
              <a:ext uri="{FF2B5EF4-FFF2-40B4-BE49-F238E27FC236}">
                <a16:creationId xmlns:a16="http://schemas.microsoft.com/office/drawing/2014/main" id="{74655963-DEA7-504E-A2A4-70770CC9B7AB}"/>
              </a:ext>
            </a:extLst>
          </p:cNvPr>
          <p:cNvSpPr/>
          <p:nvPr/>
        </p:nvSpPr>
        <p:spPr>
          <a:xfrm>
            <a:off x="709448" y="1205836"/>
            <a:ext cx="3400097" cy="4524315"/>
          </a:xfrm>
          <a:prstGeom prst="rect">
            <a:avLst/>
          </a:prstGeom>
        </p:spPr>
        <p:txBody>
          <a:bodyPr wrap="square">
            <a:spAutoFit/>
          </a:bodyPr>
          <a:lstStyle/>
          <a:p>
            <a:r>
              <a:rPr lang="ja-JP" altLang="en-US" sz="2400" dirty="0"/>
              <a:t>第5回　 10月29日</a:t>
            </a:r>
          </a:p>
          <a:p>
            <a:r>
              <a:rPr lang="ja-JP" altLang="en-US" sz="2400" dirty="0"/>
              <a:t>第6回 　11月5日</a:t>
            </a:r>
          </a:p>
          <a:p>
            <a:r>
              <a:rPr lang="ja-JP" altLang="en-US" sz="2400" dirty="0"/>
              <a:t>第7回 　11月12日</a:t>
            </a:r>
          </a:p>
          <a:p>
            <a:r>
              <a:rPr lang="ja-JP" altLang="en-US" sz="2400" dirty="0">
                <a:solidFill>
                  <a:srgbClr val="FF0000"/>
                </a:solidFill>
              </a:rPr>
              <a:t>        　  11月19日</a:t>
            </a:r>
          </a:p>
          <a:p>
            <a:r>
              <a:rPr lang="ja-JP" altLang="en-US" sz="2400" dirty="0"/>
              <a:t>第8回 　11月26日</a:t>
            </a:r>
          </a:p>
          <a:p>
            <a:r>
              <a:rPr lang="ja-JP" altLang="en-US" sz="2400" dirty="0"/>
              <a:t>第9回 　 12月3日</a:t>
            </a:r>
          </a:p>
          <a:p>
            <a:r>
              <a:rPr lang="ja-JP" altLang="en-US" sz="2400" dirty="0"/>
              <a:t>第10回　12月10日</a:t>
            </a:r>
          </a:p>
          <a:p>
            <a:r>
              <a:rPr lang="ja-JP" altLang="en-US" sz="2400" dirty="0"/>
              <a:t>第11回　12月17日</a:t>
            </a:r>
          </a:p>
          <a:p>
            <a:r>
              <a:rPr lang="ja-JP" altLang="en-US" sz="2400" dirty="0"/>
              <a:t>第12回　12月24日</a:t>
            </a:r>
            <a:endParaRPr lang="en-US" altLang="ja-JP" sz="2400" dirty="0"/>
          </a:p>
          <a:p>
            <a:r>
              <a:rPr lang="en-US" altLang="ja-JP" sz="2400" dirty="0"/>
              <a:t>               </a:t>
            </a:r>
            <a:r>
              <a:rPr lang="en-US" altLang="ja-JP" sz="2400" dirty="0">
                <a:solidFill>
                  <a:srgbClr val="FF0000"/>
                </a:solidFill>
              </a:rPr>
              <a:t>12</a:t>
            </a:r>
            <a:r>
              <a:rPr lang="ja-JP" altLang="en-US" sz="2400" dirty="0">
                <a:solidFill>
                  <a:srgbClr val="FF0000"/>
                </a:solidFill>
              </a:rPr>
              <a:t>月</a:t>
            </a:r>
            <a:r>
              <a:rPr lang="en-US" altLang="ja-JP" sz="2400" dirty="0">
                <a:solidFill>
                  <a:srgbClr val="FF0000"/>
                </a:solidFill>
              </a:rPr>
              <a:t>31</a:t>
            </a:r>
            <a:r>
              <a:rPr lang="ja-JP" altLang="en-US" sz="2400" dirty="0">
                <a:solidFill>
                  <a:srgbClr val="FF0000"/>
                </a:solidFill>
              </a:rPr>
              <a:t>日</a:t>
            </a:r>
          </a:p>
          <a:p>
            <a:r>
              <a:rPr lang="ja-JP" altLang="en-US" sz="2400" dirty="0"/>
              <a:t>第13回　1月</a:t>
            </a:r>
            <a:r>
              <a:rPr lang="en-US" altLang="ja-JP" sz="2400" dirty="0"/>
              <a:t>7</a:t>
            </a:r>
            <a:r>
              <a:rPr lang="ja-JP" altLang="en-US" sz="2400" dirty="0"/>
              <a:t>日</a:t>
            </a:r>
          </a:p>
          <a:p>
            <a:r>
              <a:rPr lang="ja-JP" altLang="en-US" sz="2400" dirty="0"/>
              <a:t>第14回　1月</a:t>
            </a:r>
            <a:r>
              <a:rPr lang="en-US" altLang="ja-JP" sz="2400" dirty="0"/>
              <a:t>14</a:t>
            </a:r>
            <a:r>
              <a:rPr lang="ja-JP" altLang="en-US" sz="2400" dirty="0"/>
              <a:t>日</a:t>
            </a:r>
          </a:p>
        </p:txBody>
      </p:sp>
      <p:sp>
        <p:nvSpPr>
          <p:cNvPr id="5" name="テキスト ボックス 4">
            <a:extLst>
              <a:ext uri="{FF2B5EF4-FFF2-40B4-BE49-F238E27FC236}">
                <a16:creationId xmlns:a16="http://schemas.microsoft.com/office/drawing/2014/main" id="{E620A25B-ECFA-4843-B640-CC7346393169}"/>
              </a:ext>
            </a:extLst>
          </p:cNvPr>
          <p:cNvSpPr txBox="1"/>
          <p:nvPr/>
        </p:nvSpPr>
        <p:spPr>
          <a:xfrm>
            <a:off x="593558" y="6055894"/>
            <a:ext cx="7750840" cy="400110"/>
          </a:xfrm>
          <a:prstGeom prst="rect">
            <a:avLst/>
          </a:prstGeom>
          <a:noFill/>
        </p:spPr>
        <p:txBody>
          <a:bodyPr wrap="none" rtlCol="0">
            <a:spAutoFit/>
          </a:bodyPr>
          <a:lstStyle/>
          <a:p>
            <a:r>
              <a:rPr kumimoji="1" lang="ja-JP" altLang="en-US" sz="2000"/>
              <a:t>以前</a:t>
            </a:r>
            <a:r>
              <a:rPr lang="ja-JP" altLang="en-US" sz="2000"/>
              <a:t>「</a:t>
            </a:r>
            <a:r>
              <a:rPr lang="en-US" altLang="ja-JP" sz="2000"/>
              <a:t>1</a:t>
            </a:r>
            <a:r>
              <a:rPr lang="ja-JP" altLang="en-US" sz="2000"/>
              <a:t>月</a:t>
            </a:r>
            <a:r>
              <a:rPr lang="en-US" altLang="ja-JP" sz="2000"/>
              <a:t>13</a:t>
            </a:r>
            <a:r>
              <a:rPr lang="ja-JP" altLang="en-US" sz="2000"/>
              <a:t>日は成人の日のためおやすみ」と書いたのは誤りです</a:t>
            </a:r>
            <a:endParaRPr kumimoji="1" lang="ja-JP" altLang="en-US" sz="2000"/>
          </a:p>
        </p:txBody>
      </p:sp>
    </p:spTree>
    <p:extLst>
      <p:ext uri="{BB962C8B-B14F-4D97-AF65-F5344CB8AC3E}">
        <p14:creationId xmlns:p14="http://schemas.microsoft.com/office/powerpoint/2010/main" val="1658104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04168A2-427E-C640-84B8-340FF23DBA43}"/>
              </a:ext>
            </a:extLst>
          </p:cNvPr>
          <p:cNvSpPr>
            <a:spLocks noGrp="1"/>
          </p:cNvSpPr>
          <p:nvPr>
            <p:ph type="body" sz="quarter" idx="10"/>
          </p:nvPr>
        </p:nvSpPr>
        <p:spPr/>
        <p:txBody>
          <a:bodyPr/>
          <a:lstStyle/>
          <a:p>
            <a:r>
              <a:rPr kumimoji="1" lang="ja-JP" altLang="en-US"/>
              <a:t>今日これだけは覚えて欲しい</a:t>
            </a:r>
          </a:p>
        </p:txBody>
      </p:sp>
      <p:sp>
        <p:nvSpPr>
          <p:cNvPr id="3" name="テキスト ボックス 2">
            <a:extLst>
              <a:ext uri="{FF2B5EF4-FFF2-40B4-BE49-F238E27FC236}">
                <a16:creationId xmlns:a16="http://schemas.microsoft.com/office/drawing/2014/main" id="{A3FDE7F5-B27D-3447-9580-934EB3702F7D}"/>
              </a:ext>
            </a:extLst>
          </p:cNvPr>
          <p:cNvSpPr txBox="1"/>
          <p:nvPr/>
        </p:nvSpPr>
        <p:spPr>
          <a:xfrm>
            <a:off x="395536" y="1340768"/>
            <a:ext cx="7160935" cy="584775"/>
          </a:xfrm>
          <a:prstGeom prst="rect">
            <a:avLst/>
          </a:prstGeom>
          <a:noFill/>
        </p:spPr>
        <p:txBody>
          <a:bodyPr wrap="none" rtlCol="0">
            <a:spAutoFit/>
          </a:bodyPr>
          <a:lstStyle/>
          <a:p>
            <a:r>
              <a:rPr kumimoji="1" lang="ja-JP" altLang="en-US" sz="3200"/>
              <a:t>オブジェクト指向プログラミングとは</a:t>
            </a:r>
          </a:p>
        </p:txBody>
      </p:sp>
      <p:sp>
        <p:nvSpPr>
          <p:cNvPr id="4" name="テキスト ボックス 3">
            <a:extLst>
              <a:ext uri="{FF2B5EF4-FFF2-40B4-BE49-F238E27FC236}">
                <a16:creationId xmlns:a16="http://schemas.microsoft.com/office/drawing/2014/main" id="{E7460BC9-9CE5-134E-9250-6F0132C5C808}"/>
              </a:ext>
            </a:extLst>
          </p:cNvPr>
          <p:cNvSpPr txBox="1"/>
          <p:nvPr/>
        </p:nvSpPr>
        <p:spPr>
          <a:xfrm>
            <a:off x="683568" y="2060848"/>
            <a:ext cx="8280919" cy="2062103"/>
          </a:xfrm>
          <a:prstGeom prst="rect">
            <a:avLst/>
          </a:prstGeom>
          <a:noFill/>
        </p:spPr>
        <p:txBody>
          <a:bodyPr wrap="square" rtlCol="0">
            <a:spAutoFit/>
          </a:bodyPr>
          <a:lstStyle/>
          <a:p>
            <a:r>
              <a:rPr kumimoji="1" lang="ja-JP" altLang="en-US" sz="3200"/>
              <a:t>・オブジェクトに</a:t>
            </a:r>
            <a:r>
              <a:rPr kumimoji="1" lang="ja-JP" altLang="en-US" sz="3200">
                <a:solidFill>
                  <a:srgbClr val="FF0000"/>
                </a:solidFill>
              </a:rPr>
              <a:t>責任を移譲</a:t>
            </a:r>
            <a:r>
              <a:rPr kumimoji="1" lang="ja-JP" altLang="en-US" sz="3200"/>
              <a:t>し</a:t>
            </a:r>
            <a:endParaRPr kumimoji="1" lang="en-US" altLang="ja-JP" sz="3200"/>
          </a:p>
          <a:p>
            <a:r>
              <a:rPr lang="ja-JP" altLang="en-US" sz="3200"/>
              <a:t>・</a:t>
            </a:r>
            <a:r>
              <a:rPr lang="en-US" altLang="ja-JP" sz="3200">
                <a:solidFill>
                  <a:srgbClr val="011893"/>
                </a:solidFill>
              </a:rPr>
              <a:t>How</a:t>
            </a:r>
            <a:r>
              <a:rPr lang="en-US" altLang="ja-JP" sz="3200"/>
              <a:t>(</a:t>
            </a:r>
            <a:r>
              <a:rPr lang="ja-JP" altLang="en-US" sz="3200"/>
              <a:t>実装</a:t>
            </a:r>
            <a:r>
              <a:rPr lang="en-US" altLang="ja-JP" sz="3200"/>
              <a:t>)</a:t>
            </a:r>
            <a:r>
              <a:rPr lang="ja-JP" altLang="en-US" sz="3200"/>
              <a:t>ではなく</a:t>
            </a:r>
            <a:r>
              <a:rPr lang="en-US" altLang="ja-JP" sz="3200">
                <a:solidFill>
                  <a:srgbClr val="011893"/>
                </a:solidFill>
              </a:rPr>
              <a:t>What</a:t>
            </a:r>
            <a:r>
              <a:rPr lang="en-US" altLang="ja-JP" sz="3200"/>
              <a:t>(</a:t>
            </a:r>
            <a:r>
              <a:rPr lang="ja-JP" altLang="en-US" sz="3200"/>
              <a:t>やりたいこと</a:t>
            </a:r>
            <a:r>
              <a:rPr lang="en-US" altLang="ja-JP" sz="3200"/>
              <a:t>)</a:t>
            </a:r>
            <a:r>
              <a:rPr lang="ja-JP" altLang="en-US" sz="3200"/>
              <a:t>に</a:t>
            </a:r>
            <a:endParaRPr lang="en-US" altLang="ja-JP" sz="3200"/>
          </a:p>
          <a:p>
            <a:r>
              <a:rPr lang="ja-JP" altLang="en-US" sz="3200"/>
              <a:t>　集中することで</a:t>
            </a:r>
            <a:endParaRPr lang="en-US" altLang="ja-JP" sz="3200"/>
          </a:p>
          <a:p>
            <a:r>
              <a:rPr kumimoji="1" lang="ja-JP" altLang="en-US" sz="3200"/>
              <a:t>・</a:t>
            </a:r>
            <a:r>
              <a:rPr kumimoji="1" lang="ja-JP" altLang="en-US" sz="3200">
                <a:solidFill>
                  <a:srgbClr val="FF0000"/>
                </a:solidFill>
              </a:rPr>
              <a:t>仕様変更に強い</a:t>
            </a:r>
            <a:r>
              <a:rPr kumimoji="1" lang="ja-JP" altLang="en-US" sz="3200"/>
              <a:t>プログラムを組む</a:t>
            </a:r>
          </a:p>
        </p:txBody>
      </p:sp>
      <p:sp>
        <p:nvSpPr>
          <p:cNvPr id="5" name="テキスト ボックス 4">
            <a:extLst>
              <a:ext uri="{FF2B5EF4-FFF2-40B4-BE49-F238E27FC236}">
                <a16:creationId xmlns:a16="http://schemas.microsoft.com/office/drawing/2014/main" id="{2E9044D7-3A82-8D4A-94FE-6334F9D2ECCC}"/>
              </a:ext>
            </a:extLst>
          </p:cNvPr>
          <p:cNvSpPr txBox="1"/>
          <p:nvPr/>
        </p:nvSpPr>
        <p:spPr>
          <a:xfrm>
            <a:off x="467544" y="4365104"/>
            <a:ext cx="2646878" cy="584775"/>
          </a:xfrm>
          <a:prstGeom prst="rect">
            <a:avLst/>
          </a:prstGeom>
          <a:noFill/>
        </p:spPr>
        <p:txBody>
          <a:bodyPr wrap="none" rtlCol="0">
            <a:spAutoFit/>
          </a:bodyPr>
          <a:lstStyle/>
          <a:p>
            <a:r>
              <a:rPr kumimoji="1" lang="ja-JP" altLang="en-US" sz="3200"/>
              <a:t>ための方法論</a:t>
            </a:r>
          </a:p>
        </p:txBody>
      </p:sp>
    </p:spTree>
    <p:extLst>
      <p:ext uri="{BB962C8B-B14F-4D97-AF65-F5344CB8AC3E}">
        <p14:creationId xmlns:p14="http://schemas.microsoft.com/office/powerpoint/2010/main" val="2288507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星 32 17">
            <a:extLst>
              <a:ext uri="{FF2B5EF4-FFF2-40B4-BE49-F238E27FC236}">
                <a16:creationId xmlns:a16="http://schemas.microsoft.com/office/drawing/2014/main" id="{8E0B6DBD-119F-244B-859D-8C5B75EA2192}"/>
              </a:ext>
            </a:extLst>
          </p:cNvPr>
          <p:cNvSpPr/>
          <p:nvPr/>
        </p:nvSpPr>
        <p:spPr>
          <a:xfrm>
            <a:off x="5220072" y="2492896"/>
            <a:ext cx="1440160" cy="1584176"/>
          </a:xfrm>
          <a:prstGeom prst="star32">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プレースホルダー 1">
            <a:extLst>
              <a:ext uri="{FF2B5EF4-FFF2-40B4-BE49-F238E27FC236}">
                <a16:creationId xmlns:a16="http://schemas.microsoft.com/office/drawing/2014/main" id="{FAE0E966-F909-FC4E-AC42-C1C7832DD310}"/>
              </a:ext>
            </a:extLst>
          </p:cNvPr>
          <p:cNvSpPr>
            <a:spLocks noGrp="1"/>
          </p:cNvSpPr>
          <p:nvPr>
            <p:ph type="body" sz="quarter" idx="10"/>
          </p:nvPr>
        </p:nvSpPr>
        <p:spPr/>
        <p:txBody>
          <a:bodyPr/>
          <a:lstStyle/>
          <a:p>
            <a:r>
              <a:rPr kumimoji="1" lang="ja-JP" altLang="en-US"/>
              <a:t>オブジェクトの作り方</a:t>
            </a:r>
          </a:p>
        </p:txBody>
      </p:sp>
      <p:sp>
        <p:nvSpPr>
          <p:cNvPr id="3" name="テキスト ボックス 2">
            <a:extLst>
              <a:ext uri="{FF2B5EF4-FFF2-40B4-BE49-F238E27FC236}">
                <a16:creationId xmlns:a16="http://schemas.microsoft.com/office/drawing/2014/main" id="{B4F92B53-704C-EB44-AD09-0985CD175285}"/>
              </a:ext>
            </a:extLst>
          </p:cNvPr>
          <p:cNvSpPr txBox="1"/>
          <p:nvPr/>
        </p:nvSpPr>
        <p:spPr>
          <a:xfrm>
            <a:off x="1115616" y="1196752"/>
            <a:ext cx="2031325" cy="461665"/>
          </a:xfrm>
          <a:prstGeom prst="rect">
            <a:avLst/>
          </a:prstGeom>
          <a:noFill/>
        </p:spPr>
        <p:txBody>
          <a:bodyPr wrap="none" rtlCol="0">
            <a:spAutoFit/>
          </a:bodyPr>
          <a:lstStyle/>
          <a:p>
            <a:r>
              <a:rPr kumimoji="1" lang="ja-JP" altLang="en-US" sz="2400"/>
              <a:t>クラスベース</a:t>
            </a:r>
          </a:p>
        </p:txBody>
      </p:sp>
      <p:sp>
        <p:nvSpPr>
          <p:cNvPr id="4" name="テキスト ボックス 3">
            <a:extLst>
              <a:ext uri="{FF2B5EF4-FFF2-40B4-BE49-F238E27FC236}">
                <a16:creationId xmlns:a16="http://schemas.microsoft.com/office/drawing/2014/main" id="{0969901B-184F-8C47-9816-2BEFD19A2348}"/>
              </a:ext>
            </a:extLst>
          </p:cNvPr>
          <p:cNvSpPr txBox="1"/>
          <p:nvPr/>
        </p:nvSpPr>
        <p:spPr>
          <a:xfrm>
            <a:off x="5436096" y="1196752"/>
            <a:ext cx="2954655" cy="461665"/>
          </a:xfrm>
          <a:prstGeom prst="rect">
            <a:avLst/>
          </a:prstGeom>
          <a:noFill/>
        </p:spPr>
        <p:txBody>
          <a:bodyPr wrap="none" rtlCol="0">
            <a:spAutoFit/>
          </a:bodyPr>
          <a:lstStyle/>
          <a:p>
            <a:r>
              <a:rPr kumimoji="1" lang="ja-JP" altLang="en-US" sz="2400"/>
              <a:t>プロトタイプベース</a:t>
            </a:r>
          </a:p>
        </p:txBody>
      </p:sp>
      <p:grpSp>
        <p:nvGrpSpPr>
          <p:cNvPr id="11" name="グループ化 10">
            <a:extLst>
              <a:ext uri="{FF2B5EF4-FFF2-40B4-BE49-F238E27FC236}">
                <a16:creationId xmlns:a16="http://schemas.microsoft.com/office/drawing/2014/main" id="{DD2686D2-7ED3-FF42-AF0C-098B1607EB3C}"/>
              </a:ext>
            </a:extLst>
          </p:cNvPr>
          <p:cNvGrpSpPr/>
          <p:nvPr/>
        </p:nvGrpSpPr>
        <p:grpSpPr>
          <a:xfrm>
            <a:off x="323528" y="2564904"/>
            <a:ext cx="864096" cy="1008112"/>
            <a:chOff x="1187624" y="2420888"/>
            <a:chExt cx="1296144" cy="1512168"/>
          </a:xfrm>
        </p:grpSpPr>
        <p:sp>
          <p:nvSpPr>
            <p:cNvPr id="5" name="1つの角を切り取り、1つの角を丸めた四角形 4">
              <a:extLst>
                <a:ext uri="{FF2B5EF4-FFF2-40B4-BE49-F238E27FC236}">
                  <a16:creationId xmlns:a16="http://schemas.microsoft.com/office/drawing/2014/main" id="{99ED9FAF-135A-9041-B094-A43A11BB2A3E}"/>
                </a:ext>
              </a:extLst>
            </p:cNvPr>
            <p:cNvSpPr/>
            <p:nvPr/>
          </p:nvSpPr>
          <p:spPr>
            <a:xfrm>
              <a:off x="1187624" y="2420888"/>
              <a:ext cx="1296144" cy="1512168"/>
            </a:xfrm>
            <a:prstGeom prst="snip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5070186F-B108-0E41-A41D-52696F26DA7C}"/>
                </a:ext>
              </a:extLst>
            </p:cNvPr>
            <p:cNvPicPr>
              <a:picLocks noChangeAspect="1"/>
            </p:cNvPicPr>
            <p:nvPr/>
          </p:nvPicPr>
          <p:blipFill>
            <a:blip r:embed="rId2"/>
            <a:stretch>
              <a:fillRect/>
            </a:stretch>
          </p:blipFill>
          <p:spPr>
            <a:xfrm>
              <a:off x="1331640" y="2564904"/>
              <a:ext cx="952500" cy="1270000"/>
            </a:xfrm>
            <a:prstGeom prst="rect">
              <a:avLst/>
            </a:prstGeom>
            <a:ln>
              <a:noFill/>
            </a:ln>
          </p:spPr>
        </p:pic>
      </p:grpSp>
      <p:pic>
        <p:nvPicPr>
          <p:cNvPr id="7" name="図 6">
            <a:extLst>
              <a:ext uri="{FF2B5EF4-FFF2-40B4-BE49-F238E27FC236}">
                <a16:creationId xmlns:a16="http://schemas.microsoft.com/office/drawing/2014/main" id="{D6B91942-103A-CA4E-BD2D-1E5F46C73B6D}"/>
              </a:ext>
            </a:extLst>
          </p:cNvPr>
          <p:cNvPicPr>
            <a:picLocks noChangeAspect="1"/>
          </p:cNvPicPr>
          <p:nvPr/>
        </p:nvPicPr>
        <p:blipFill>
          <a:blip r:embed="rId3"/>
          <a:stretch>
            <a:fillRect/>
          </a:stretch>
        </p:blipFill>
        <p:spPr>
          <a:xfrm>
            <a:off x="1403648" y="3140968"/>
            <a:ext cx="1402864" cy="1094234"/>
          </a:xfrm>
          <a:prstGeom prst="rect">
            <a:avLst/>
          </a:prstGeom>
        </p:spPr>
      </p:pic>
      <p:sp>
        <p:nvSpPr>
          <p:cNvPr id="8" name="テキスト ボックス 7">
            <a:extLst>
              <a:ext uri="{FF2B5EF4-FFF2-40B4-BE49-F238E27FC236}">
                <a16:creationId xmlns:a16="http://schemas.microsoft.com/office/drawing/2014/main" id="{DB033A1F-977E-A54F-A9D6-14B95C6361D6}"/>
              </a:ext>
            </a:extLst>
          </p:cNvPr>
          <p:cNvSpPr txBox="1"/>
          <p:nvPr/>
        </p:nvSpPr>
        <p:spPr>
          <a:xfrm>
            <a:off x="179512" y="1844824"/>
            <a:ext cx="1056700" cy="646331"/>
          </a:xfrm>
          <a:prstGeom prst="rect">
            <a:avLst/>
          </a:prstGeom>
          <a:noFill/>
        </p:spPr>
        <p:txBody>
          <a:bodyPr wrap="none" rtlCol="0">
            <a:spAutoFit/>
          </a:bodyPr>
          <a:lstStyle/>
          <a:p>
            <a:pPr algn="ctr"/>
            <a:r>
              <a:rPr kumimoji="1" lang="ja-JP" altLang="en-US"/>
              <a:t>クラス</a:t>
            </a:r>
            <a:endParaRPr kumimoji="1" lang="en-US" altLang="ja-JP"/>
          </a:p>
          <a:p>
            <a:pPr algn="ctr"/>
            <a:r>
              <a:rPr lang="en-US" altLang="ja-JP"/>
              <a:t>(</a:t>
            </a:r>
            <a:r>
              <a:rPr lang="ja-JP" altLang="en-US"/>
              <a:t>設計図</a:t>
            </a:r>
            <a:r>
              <a:rPr lang="en-US" altLang="ja-JP"/>
              <a:t>)</a:t>
            </a:r>
            <a:endParaRPr kumimoji="1" lang="ja-JP" altLang="en-US"/>
          </a:p>
        </p:txBody>
      </p:sp>
      <p:sp>
        <p:nvSpPr>
          <p:cNvPr id="9" name="テキスト ボックス 8">
            <a:extLst>
              <a:ext uri="{FF2B5EF4-FFF2-40B4-BE49-F238E27FC236}">
                <a16:creationId xmlns:a16="http://schemas.microsoft.com/office/drawing/2014/main" id="{F2A044F0-DC23-704E-8FA6-0C4C2CDCEECE}"/>
              </a:ext>
            </a:extLst>
          </p:cNvPr>
          <p:cNvSpPr txBox="1"/>
          <p:nvPr/>
        </p:nvSpPr>
        <p:spPr>
          <a:xfrm>
            <a:off x="1331640" y="4077072"/>
            <a:ext cx="1569660" cy="461665"/>
          </a:xfrm>
          <a:prstGeom prst="rect">
            <a:avLst/>
          </a:prstGeom>
          <a:noFill/>
        </p:spPr>
        <p:txBody>
          <a:bodyPr wrap="none" rtlCol="0">
            <a:spAutoFit/>
          </a:bodyPr>
          <a:lstStyle/>
          <a:p>
            <a:pPr algn="ctr"/>
            <a:r>
              <a:rPr kumimoji="1" lang="ja-JP" altLang="en-US" sz="1200"/>
              <a:t>オブジェクトの作成</a:t>
            </a:r>
            <a:endParaRPr kumimoji="1" lang="en-US" altLang="ja-JP" sz="1200"/>
          </a:p>
          <a:p>
            <a:pPr algn="ctr"/>
            <a:r>
              <a:rPr lang="en-US" altLang="ja-JP" sz="1200"/>
              <a:t>(</a:t>
            </a:r>
            <a:r>
              <a:rPr lang="ja-JP" altLang="en-US" sz="1200"/>
              <a:t>インスタンス化</a:t>
            </a:r>
            <a:r>
              <a:rPr lang="en-US" altLang="ja-JP" sz="1200"/>
              <a:t>)</a:t>
            </a:r>
            <a:endParaRPr kumimoji="1" lang="ja-JP" altLang="en-US" sz="1200"/>
          </a:p>
        </p:txBody>
      </p:sp>
      <p:sp>
        <p:nvSpPr>
          <p:cNvPr id="10" name="右矢印 9">
            <a:extLst>
              <a:ext uri="{FF2B5EF4-FFF2-40B4-BE49-F238E27FC236}">
                <a16:creationId xmlns:a16="http://schemas.microsoft.com/office/drawing/2014/main" id="{8A4CB3DE-734A-C942-90B3-80D42202D811}"/>
              </a:ext>
            </a:extLst>
          </p:cNvPr>
          <p:cNvSpPr/>
          <p:nvPr/>
        </p:nvSpPr>
        <p:spPr>
          <a:xfrm>
            <a:off x="6876256" y="3140968"/>
            <a:ext cx="378515" cy="30656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6A1A69BD-2065-0149-BC24-CDF1789C79D7}"/>
              </a:ext>
            </a:extLst>
          </p:cNvPr>
          <p:cNvPicPr>
            <a:picLocks noChangeAspect="1"/>
          </p:cNvPicPr>
          <p:nvPr/>
        </p:nvPicPr>
        <p:blipFill>
          <a:blip r:embed="rId2"/>
          <a:stretch>
            <a:fillRect/>
          </a:stretch>
        </p:blipFill>
        <p:spPr>
          <a:xfrm>
            <a:off x="3203848" y="2564904"/>
            <a:ext cx="844488" cy="1125984"/>
          </a:xfrm>
          <a:prstGeom prst="rect">
            <a:avLst/>
          </a:prstGeom>
        </p:spPr>
      </p:pic>
      <p:pic>
        <p:nvPicPr>
          <p:cNvPr id="13" name="図 12">
            <a:extLst>
              <a:ext uri="{FF2B5EF4-FFF2-40B4-BE49-F238E27FC236}">
                <a16:creationId xmlns:a16="http://schemas.microsoft.com/office/drawing/2014/main" id="{A79EA8FC-3B9B-584A-8B59-010A06057247}"/>
              </a:ext>
            </a:extLst>
          </p:cNvPr>
          <p:cNvPicPr>
            <a:picLocks noChangeAspect="1"/>
          </p:cNvPicPr>
          <p:nvPr/>
        </p:nvPicPr>
        <p:blipFill>
          <a:blip r:embed="rId2"/>
          <a:stretch>
            <a:fillRect/>
          </a:stretch>
        </p:blipFill>
        <p:spPr>
          <a:xfrm>
            <a:off x="7596336" y="2852936"/>
            <a:ext cx="844488" cy="1125984"/>
          </a:xfrm>
          <a:prstGeom prst="rect">
            <a:avLst/>
          </a:prstGeom>
        </p:spPr>
      </p:pic>
      <p:pic>
        <p:nvPicPr>
          <p:cNvPr id="14" name="図 13">
            <a:extLst>
              <a:ext uri="{FF2B5EF4-FFF2-40B4-BE49-F238E27FC236}">
                <a16:creationId xmlns:a16="http://schemas.microsoft.com/office/drawing/2014/main" id="{84151D94-FB91-3C4A-8389-422A1455F637}"/>
              </a:ext>
            </a:extLst>
          </p:cNvPr>
          <p:cNvPicPr>
            <a:picLocks noChangeAspect="1"/>
          </p:cNvPicPr>
          <p:nvPr/>
        </p:nvPicPr>
        <p:blipFill>
          <a:blip r:embed="rId4"/>
          <a:stretch>
            <a:fillRect/>
          </a:stretch>
        </p:blipFill>
        <p:spPr>
          <a:xfrm>
            <a:off x="5436096" y="2780928"/>
            <a:ext cx="1000251" cy="1225798"/>
          </a:xfrm>
          <a:prstGeom prst="rect">
            <a:avLst/>
          </a:prstGeom>
        </p:spPr>
      </p:pic>
      <p:sp>
        <p:nvSpPr>
          <p:cNvPr id="15" name="右矢印 14">
            <a:extLst>
              <a:ext uri="{FF2B5EF4-FFF2-40B4-BE49-F238E27FC236}">
                <a16:creationId xmlns:a16="http://schemas.microsoft.com/office/drawing/2014/main" id="{6BE70913-4C50-D941-8E96-36985500C02B}"/>
              </a:ext>
            </a:extLst>
          </p:cNvPr>
          <p:cNvSpPr/>
          <p:nvPr/>
        </p:nvSpPr>
        <p:spPr>
          <a:xfrm>
            <a:off x="1835696" y="2852936"/>
            <a:ext cx="378515" cy="30656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台形 15">
            <a:extLst>
              <a:ext uri="{FF2B5EF4-FFF2-40B4-BE49-F238E27FC236}">
                <a16:creationId xmlns:a16="http://schemas.microsoft.com/office/drawing/2014/main" id="{7C009A20-A428-2E4D-B9CB-E41A55EED401}"/>
              </a:ext>
            </a:extLst>
          </p:cNvPr>
          <p:cNvSpPr/>
          <p:nvPr/>
        </p:nvSpPr>
        <p:spPr>
          <a:xfrm>
            <a:off x="5436096" y="2348880"/>
            <a:ext cx="1008112" cy="288032"/>
          </a:xfrm>
          <a:prstGeom prst="trapezoid">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台形 16">
            <a:extLst>
              <a:ext uri="{FF2B5EF4-FFF2-40B4-BE49-F238E27FC236}">
                <a16:creationId xmlns:a16="http://schemas.microsoft.com/office/drawing/2014/main" id="{E041908A-A4F0-3745-992B-6460E3E098F7}"/>
              </a:ext>
            </a:extLst>
          </p:cNvPr>
          <p:cNvSpPr/>
          <p:nvPr/>
        </p:nvSpPr>
        <p:spPr>
          <a:xfrm rot="10800000">
            <a:off x="5436096" y="3933056"/>
            <a:ext cx="1008112" cy="288032"/>
          </a:xfrm>
          <a:prstGeom prst="trapezoid">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台形 19">
            <a:extLst>
              <a:ext uri="{FF2B5EF4-FFF2-40B4-BE49-F238E27FC236}">
                <a16:creationId xmlns:a16="http://schemas.microsoft.com/office/drawing/2014/main" id="{64E3CB59-8AA2-A043-91D0-39200C0B5306}"/>
              </a:ext>
            </a:extLst>
          </p:cNvPr>
          <p:cNvSpPr/>
          <p:nvPr/>
        </p:nvSpPr>
        <p:spPr>
          <a:xfrm>
            <a:off x="7524328" y="2348880"/>
            <a:ext cx="1008112" cy="288032"/>
          </a:xfrm>
          <a:prstGeom prst="trapezoid">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台形 20">
            <a:extLst>
              <a:ext uri="{FF2B5EF4-FFF2-40B4-BE49-F238E27FC236}">
                <a16:creationId xmlns:a16="http://schemas.microsoft.com/office/drawing/2014/main" id="{34595891-4AE9-A44C-8195-930C504CD8BF}"/>
              </a:ext>
            </a:extLst>
          </p:cNvPr>
          <p:cNvSpPr/>
          <p:nvPr/>
        </p:nvSpPr>
        <p:spPr>
          <a:xfrm rot="10800000">
            <a:off x="7524328" y="3933056"/>
            <a:ext cx="1008112" cy="288032"/>
          </a:xfrm>
          <a:prstGeom prst="trapezoid">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FC1429FE-B1FB-294C-9C52-6CA19265D73A}"/>
              </a:ext>
            </a:extLst>
          </p:cNvPr>
          <p:cNvSpPr txBox="1"/>
          <p:nvPr/>
        </p:nvSpPr>
        <p:spPr>
          <a:xfrm>
            <a:off x="2728012" y="1844824"/>
            <a:ext cx="1720343" cy="646331"/>
          </a:xfrm>
          <a:prstGeom prst="rect">
            <a:avLst/>
          </a:prstGeom>
          <a:noFill/>
        </p:spPr>
        <p:txBody>
          <a:bodyPr wrap="none" rtlCol="0">
            <a:spAutoFit/>
          </a:bodyPr>
          <a:lstStyle/>
          <a:p>
            <a:pPr algn="ctr"/>
            <a:r>
              <a:rPr kumimoji="1" lang="ja-JP" altLang="en-US"/>
              <a:t>オブジェクト</a:t>
            </a:r>
            <a:endParaRPr kumimoji="1" lang="en-US" altLang="ja-JP"/>
          </a:p>
          <a:p>
            <a:pPr algn="ctr"/>
            <a:r>
              <a:rPr lang="en-US" altLang="ja-JP"/>
              <a:t>(</a:t>
            </a:r>
            <a:r>
              <a:rPr lang="ja-JP" altLang="en-US"/>
              <a:t>インスタンス</a:t>
            </a:r>
            <a:r>
              <a:rPr lang="en-US" altLang="ja-JP"/>
              <a:t>)</a:t>
            </a:r>
            <a:endParaRPr kumimoji="1" lang="ja-JP" altLang="en-US"/>
          </a:p>
        </p:txBody>
      </p:sp>
      <p:sp>
        <p:nvSpPr>
          <p:cNvPr id="23" name="アーチ 22">
            <a:extLst>
              <a:ext uri="{FF2B5EF4-FFF2-40B4-BE49-F238E27FC236}">
                <a16:creationId xmlns:a16="http://schemas.microsoft.com/office/drawing/2014/main" id="{095FBB4A-5198-774A-9C4A-D13B2ACCB6BD}"/>
              </a:ext>
            </a:extLst>
          </p:cNvPr>
          <p:cNvSpPr/>
          <p:nvPr/>
        </p:nvSpPr>
        <p:spPr>
          <a:xfrm>
            <a:off x="5868144" y="1988840"/>
            <a:ext cx="2232248" cy="720080"/>
          </a:xfrm>
          <a:prstGeom prst="blockArc">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テキスト ボックス 23">
            <a:extLst>
              <a:ext uri="{FF2B5EF4-FFF2-40B4-BE49-F238E27FC236}">
                <a16:creationId xmlns:a16="http://schemas.microsoft.com/office/drawing/2014/main" id="{288E75E9-3324-ED4F-916C-C288CE41888C}"/>
              </a:ext>
            </a:extLst>
          </p:cNvPr>
          <p:cNvSpPr txBox="1"/>
          <p:nvPr/>
        </p:nvSpPr>
        <p:spPr>
          <a:xfrm>
            <a:off x="4860032" y="4797152"/>
            <a:ext cx="4108817" cy="369332"/>
          </a:xfrm>
          <a:prstGeom prst="rect">
            <a:avLst/>
          </a:prstGeom>
          <a:noFill/>
        </p:spPr>
        <p:txBody>
          <a:bodyPr wrap="none" rtlCol="0">
            <a:spAutoFit/>
          </a:bodyPr>
          <a:lstStyle/>
          <a:p>
            <a:r>
              <a:rPr kumimoji="1" lang="ja-JP" altLang="en-US"/>
              <a:t>既存のオブジェクトをコピーして作る</a:t>
            </a:r>
          </a:p>
        </p:txBody>
      </p:sp>
      <p:sp>
        <p:nvSpPr>
          <p:cNvPr id="25" name="テキスト ボックス 24">
            <a:extLst>
              <a:ext uri="{FF2B5EF4-FFF2-40B4-BE49-F238E27FC236}">
                <a16:creationId xmlns:a16="http://schemas.microsoft.com/office/drawing/2014/main" id="{C7DEF0A3-7E79-5C4D-87E5-05CB8F0C9059}"/>
              </a:ext>
            </a:extLst>
          </p:cNvPr>
          <p:cNvSpPr txBox="1"/>
          <p:nvPr/>
        </p:nvSpPr>
        <p:spPr>
          <a:xfrm>
            <a:off x="395536" y="4797152"/>
            <a:ext cx="3567002" cy="646331"/>
          </a:xfrm>
          <a:prstGeom prst="rect">
            <a:avLst/>
          </a:prstGeom>
          <a:noFill/>
        </p:spPr>
        <p:txBody>
          <a:bodyPr wrap="none" rtlCol="0">
            <a:spAutoFit/>
          </a:bodyPr>
          <a:lstStyle/>
          <a:p>
            <a:r>
              <a:rPr kumimoji="1" lang="ja-JP" altLang="en-US"/>
              <a:t>オブジェクトの雛形</a:t>
            </a:r>
            <a:r>
              <a:rPr kumimoji="1" lang="en-US" altLang="ja-JP"/>
              <a:t>(</a:t>
            </a:r>
            <a:r>
              <a:rPr kumimoji="1" lang="ja-JP" altLang="en-US"/>
              <a:t>クラス</a:t>
            </a:r>
            <a:r>
              <a:rPr kumimoji="1" lang="en-US" altLang="ja-JP"/>
              <a:t>)</a:t>
            </a:r>
            <a:r>
              <a:rPr kumimoji="1" lang="ja-JP" altLang="en-US"/>
              <a:t>から</a:t>
            </a:r>
            <a:endParaRPr kumimoji="1" lang="en-US" altLang="ja-JP"/>
          </a:p>
          <a:p>
            <a:r>
              <a:rPr lang="ja-JP" altLang="en-US"/>
              <a:t>オブジェクトを作る</a:t>
            </a:r>
            <a:endParaRPr kumimoji="1" lang="ja-JP" altLang="en-US"/>
          </a:p>
        </p:txBody>
      </p:sp>
    </p:spTree>
    <p:extLst>
      <p:ext uri="{BB962C8B-B14F-4D97-AF65-F5344CB8AC3E}">
        <p14:creationId xmlns:p14="http://schemas.microsoft.com/office/powerpoint/2010/main" val="2954621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671ED43-9601-3943-8B4C-B90546B72814}"/>
              </a:ext>
            </a:extLst>
          </p:cNvPr>
          <p:cNvSpPr>
            <a:spLocks noGrp="1"/>
          </p:cNvSpPr>
          <p:nvPr>
            <p:ph type="body" sz="quarter" idx="10"/>
          </p:nvPr>
        </p:nvSpPr>
        <p:spPr>
          <a:xfrm>
            <a:off x="0" y="190133"/>
            <a:ext cx="9144000" cy="754062"/>
          </a:xfrm>
        </p:spPr>
        <p:txBody>
          <a:bodyPr/>
          <a:lstStyle/>
          <a:p>
            <a:r>
              <a:rPr kumimoji="1" lang="ja-JP" altLang="en-US"/>
              <a:t>クラスの定義</a:t>
            </a:r>
          </a:p>
        </p:txBody>
      </p:sp>
      <p:sp>
        <p:nvSpPr>
          <p:cNvPr id="3" name="テキスト ボックス 2">
            <a:extLst>
              <a:ext uri="{FF2B5EF4-FFF2-40B4-BE49-F238E27FC236}">
                <a16:creationId xmlns:a16="http://schemas.microsoft.com/office/drawing/2014/main" id="{358B9965-E8D4-DD4C-90F9-457E12FAB439}"/>
              </a:ext>
            </a:extLst>
          </p:cNvPr>
          <p:cNvSpPr txBox="1"/>
          <p:nvPr/>
        </p:nvSpPr>
        <p:spPr>
          <a:xfrm>
            <a:off x="1835696" y="980728"/>
            <a:ext cx="5081840" cy="2862322"/>
          </a:xfrm>
          <a:prstGeom prst="rect">
            <a:avLst/>
          </a:prstGeom>
          <a:noFill/>
          <a:ln>
            <a:solidFill>
              <a:schemeClr val="tx1"/>
            </a:solidFill>
          </a:ln>
        </p:spPr>
        <p:txBody>
          <a:bodyPr wrap="none" rtlCol="0">
            <a:spAutoFit/>
          </a:bodyPr>
          <a:lstStyle/>
          <a:p>
            <a:r>
              <a:rPr kumimoji="1" lang="en-US" altLang="ja-JP" sz="3600">
                <a:solidFill>
                  <a:srgbClr val="011893"/>
                </a:solidFill>
              </a:rPr>
              <a:t>class</a:t>
            </a:r>
            <a:r>
              <a:rPr kumimoji="1" lang="en-US" altLang="ja-JP" sz="3600"/>
              <a:t> </a:t>
            </a:r>
            <a:r>
              <a:rPr kumimoji="1" lang="ja-JP" altLang="en-US" sz="3600">
                <a:solidFill>
                  <a:srgbClr val="FF0000"/>
                </a:solidFill>
              </a:rPr>
              <a:t>クラス名</a:t>
            </a:r>
            <a:r>
              <a:rPr lang="ja-JP" altLang="en-US" sz="3600"/>
              <a:t>：</a:t>
            </a:r>
            <a:endParaRPr kumimoji="1" lang="en-US" altLang="ja-JP" sz="3600"/>
          </a:p>
          <a:p>
            <a:r>
              <a:rPr lang="en-US" altLang="ja-JP" sz="3600"/>
              <a:t>    </a:t>
            </a:r>
            <a:r>
              <a:rPr lang="en-US" altLang="ja-JP" sz="3600">
                <a:solidFill>
                  <a:srgbClr val="011893"/>
                </a:solidFill>
              </a:rPr>
              <a:t>def</a:t>
            </a:r>
            <a:r>
              <a:rPr lang="en-US" altLang="ja-JP" sz="3600"/>
              <a:t> __init__(self)</a:t>
            </a:r>
            <a:r>
              <a:rPr lang="ja-JP" altLang="en-US" sz="3600"/>
              <a:t>：</a:t>
            </a:r>
            <a:endParaRPr lang="en-US" altLang="ja-JP" sz="3600"/>
          </a:p>
          <a:p>
            <a:r>
              <a:rPr kumimoji="1" lang="en-US" altLang="ja-JP" sz="3600"/>
              <a:t>        </a:t>
            </a:r>
            <a:r>
              <a:rPr kumimoji="1" lang="ja-JP" altLang="en-US" sz="3600"/>
              <a:t>初期化処理</a:t>
            </a:r>
            <a:endParaRPr kumimoji="1" lang="en-US" altLang="ja-JP" sz="3600"/>
          </a:p>
          <a:p>
            <a:r>
              <a:rPr lang="en-US" altLang="ja-JP" sz="3600"/>
              <a:t>    </a:t>
            </a:r>
            <a:r>
              <a:rPr lang="en-US" altLang="ja-JP" sz="3600">
                <a:solidFill>
                  <a:srgbClr val="011893"/>
                </a:solidFill>
              </a:rPr>
              <a:t>def</a:t>
            </a:r>
            <a:r>
              <a:rPr lang="en-US" altLang="ja-JP" sz="3600"/>
              <a:t> </a:t>
            </a:r>
            <a:r>
              <a:rPr lang="ja-JP" altLang="en-US" sz="3600"/>
              <a:t>メソッド名</a:t>
            </a:r>
            <a:r>
              <a:rPr lang="en-US" altLang="ja-JP" sz="3600"/>
              <a:t>(self)</a:t>
            </a:r>
            <a:r>
              <a:rPr lang="ja-JP" altLang="en-US" sz="3600"/>
              <a:t>：</a:t>
            </a:r>
            <a:endParaRPr lang="en-US" altLang="ja-JP" sz="3600"/>
          </a:p>
          <a:p>
            <a:r>
              <a:rPr kumimoji="1" lang="en-US" altLang="ja-JP" sz="3600"/>
              <a:t>         </a:t>
            </a:r>
            <a:r>
              <a:rPr kumimoji="1" lang="ja-JP" altLang="en-US" sz="3600"/>
              <a:t>なにか処理</a:t>
            </a:r>
            <a:endParaRPr kumimoji="1" lang="en-US" altLang="ja-JP" sz="3600"/>
          </a:p>
        </p:txBody>
      </p:sp>
      <p:sp>
        <p:nvSpPr>
          <p:cNvPr id="5" name="テキスト ボックス 4">
            <a:extLst>
              <a:ext uri="{FF2B5EF4-FFF2-40B4-BE49-F238E27FC236}">
                <a16:creationId xmlns:a16="http://schemas.microsoft.com/office/drawing/2014/main" id="{6C382FD3-B53D-2347-84B7-7BF6756ADA20}"/>
              </a:ext>
            </a:extLst>
          </p:cNvPr>
          <p:cNvSpPr txBox="1"/>
          <p:nvPr/>
        </p:nvSpPr>
        <p:spPr>
          <a:xfrm>
            <a:off x="467544" y="4293096"/>
            <a:ext cx="5841664" cy="1323439"/>
          </a:xfrm>
          <a:prstGeom prst="rect">
            <a:avLst/>
          </a:prstGeom>
          <a:noFill/>
        </p:spPr>
        <p:txBody>
          <a:bodyPr wrap="none" rtlCol="0">
            <a:spAutoFit/>
          </a:bodyPr>
          <a:lstStyle/>
          <a:p>
            <a:r>
              <a:rPr lang="ja-JP" altLang="en-US" sz="2000"/>
              <a:t>・</a:t>
            </a:r>
            <a:r>
              <a:rPr kumimoji="1" lang="ja-JP" altLang="en-US" sz="2000"/>
              <a:t>クラスは</a:t>
            </a:r>
            <a:r>
              <a:rPr kumimoji="1" lang="en-US" altLang="ja-JP" sz="2000"/>
              <a:t>class</a:t>
            </a:r>
            <a:r>
              <a:rPr kumimoji="1" lang="ja-JP" altLang="en-US" sz="2000"/>
              <a:t>で定義する</a:t>
            </a:r>
            <a:endParaRPr lang="en-US" altLang="ja-JP" sz="2000"/>
          </a:p>
          <a:p>
            <a:r>
              <a:rPr kumimoji="1" lang="ja-JP" altLang="en-US" sz="2000"/>
              <a:t>・初期化は</a:t>
            </a:r>
            <a:r>
              <a:rPr kumimoji="1" lang="en-US" altLang="ja-JP" sz="2000"/>
              <a:t> __init__</a:t>
            </a:r>
            <a:r>
              <a:rPr kumimoji="1" lang="ja-JP" altLang="en-US" sz="2000"/>
              <a:t>という特別な関数内で行う</a:t>
            </a:r>
            <a:endParaRPr kumimoji="1" lang="en-US" altLang="ja-JP" sz="2000"/>
          </a:p>
          <a:p>
            <a:r>
              <a:rPr lang="ja-JP" altLang="en-US" sz="2000"/>
              <a:t>・クラス内の関数を</a:t>
            </a:r>
            <a:r>
              <a:rPr lang="ja-JP" altLang="en-US" sz="2000">
                <a:solidFill>
                  <a:srgbClr val="FF0000"/>
                </a:solidFill>
              </a:rPr>
              <a:t>メソッド</a:t>
            </a:r>
            <a:r>
              <a:rPr lang="en-US" altLang="ja-JP" sz="2000">
                <a:solidFill>
                  <a:srgbClr val="FF0000"/>
                </a:solidFill>
              </a:rPr>
              <a:t>(method)</a:t>
            </a:r>
            <a:r>
              <a:rPr lang="ja-JP" altLang="en-US" sz="2000"/>
              <a:t>と呼ぶ</a:t>
            </a:r>
            <a:endParaRPr lang="en-US" altLang="ja-JP" sz="2000"/>
          </a:p>
          <a:p>
            <a:r>
              <a:rPr kumimoji="1" lang="ja-JP" altLang="en-US" sz="2000"/>
              <a:t>・クラス内の変数</a:t>
            </a:r>
            <a:r>
              <a:rPr kumimoji="1" lang="en-US" altLang="ja-JP" sz="2000"/>
              <a:t>(</a:t>
            </a:r>
            <a:r>
              <a:rPr kumimoji="1" lang="ja-JP" altLang="en-US" sz="2000"/>
              <a:t>データ</a:t>
            </a:r>
            <a:r>
              <a:rPr kumimoji="1" lang="en-US" altLang="ja-JP" sz="2000"/>
              <a:t>)</a:t>
            </a:r>
            <a:r>
              <a:rPr kumimoji="1" lang="ja-JP" altLang="en-US" sz="2000"/>
              <a:t>を</a:t>
            </a:r>
            <a:r>
              <a:rPr kumimoji="1" lang="ja-JP" altLang="en-US" sz="2000">
                <a:solidFill>
                  <a:srgbClr val="FF0000"/>
                </a:solidFill>
              </a:rPr>
              <a:t>属性</a:t>
            </a:r>
            <a:r>
              <a:rPr kumimoji="1" lang="en-US" altLang="ja-JP" sz="2000">
                <a:solidFill>
                  <a:srgbClr val="FF0000"/>
                </a:solidFill>
              </a:rPr>
              <a:t>(Attribute)</a:t>
            </a:r>
            <a:r>
              <a:rPr kumimoji="1" lang="ja-JP" altLang="en-US" sz="2000"/>
              <a:t>と呼ぶ</a:t>
            </a:r>
            <a:endParaRPr kumimoji="1" lang="en-US" altLang="ja-JP" sz="2000"/>
          </a:p>
        </p:txBody>
      </p:sp>
    </p:spTree>
    <p:extLst>
      <p:ext uri="{BB962C8B-B14F-4D97-AF65-F5344CB8AC3E}">
        <p14:creationId xmlns:p14="http://schemas.microsoft.com/office/powerpoint/2010/main" val="25402723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194F5BC-874F-1B4F-854A-4E7C410FFD8D}"/>
              </a:ext>
            </a:extLst>
          </p:cNvPr>
          <p:cNvSpPr>
            <a:spLocks noGrp="1"/>
          </p:cNvSpPr>
          <p:nvPr>
            <p:ph type="body" sz="quarter" idx="10"/>
          </p:nvPr>
        </p:nvSpPr>
        <p:spPr/>
        <p:txBody>
          <a:bodyPr/>
          <a:lstStyle/>
          <a:p>
            <a:r>
              <a:rPr kumimoji="1" lang="ja-JP" altLang="en-US"/>
              <a:t>クラスの例</a:t>
            </a:r>
          </a:p>
        </p:txBody>
      </p:sp>
      <p:sp>
        <p:nvSpPr>
          <p:cNvPr id="4" name="正方形/長方形 3">
            <a:extLst>
              <a:ext uri="{FF2B5EF4-FFF2-40B4-BE49-F238E27FC236}">
                <a16:creationId xmlns:a16="http://schemas.microsoft.com/office/drawing/2014/main" id="{C33D4985-9821-4945-A287-3E8133E4AE3A}"/>
              </a:ext>
            </a:extLst>
          </p:cNvPr>
          <p:cNvSpPr/>
          <p:nvPr/>
        </p:nvSpPr>
        <p:spPr>
          <a:xfrm>
            <a:off x="251520" y="1556792"/>
            <a:ext cx="4248472" cy="2677656"/>
          </a:xfrm>
          <a:prstGeom prst="rect">
            <a:avLst/>
          </a:prstGeom>
          <a:ln>
            <a:solidFill>
              <a:schemeClr val="tx1"/>
            </a:solidFill>
          </a:ln>
        </p:spPr>
        <p:txBody>
          <a:bodyPr wrap="square">
            <a:spAutoFit/>
          </a:bodyPr>
          <a:lstStyle/>
          <a:p>
            <a:r>
              <a:rPr lang="en" altLang="ja-JP" sz="2400" b="0">
                <a:solidFill>
                  <a:srgbClr val="D73A49"/>
                </a:solidFill>
                <a:effectLst/>
                <a:latin typeface="Menlo" panose="020B0609030804020204" pitchFamily="49" charset="0"/>
              </a:rPr>
              <a:t>class</a:t>
            </a:r>
            <a:r>
              <a:rPr lang="en" altLang="ja-JP" sz="2400" b="0">
                <a:solidFill>
                  <a:srgbClr val="24292E"/>
                </a:solidFill>
                <a:effectLst/>
                <a:latin typeface="Menlo" panose="020B0609030804020204" pitchFamily="49" charset="0"/>
              </a:rPr>
              <a:t> </a:t>
            </a:r>
            <a:r>
              <a:rPr lang="en" altLang="ja-JP" sz="2400" b="0">
                <a:solidFill>
                  <a:srgbClr val="6F42C1"/>
                </a:solidFill>
                <a:effectLst/>
                <a:latin typeface="Menlo" panose="020B0609030804020204" pitchFamily="49" charset="0"/>
              </a:rPr>
              <a:t>Counter</a:t>
            </a:r>
            <a:r>
              <a:rPr lang="en" altLang="ja-JP" sz="2400" b="0">
                <a:solidFill>
                  <a:srgbClr val="24292E"/>
                </a:solidFill>
                <a:effectLst/>
                <a:latin typeface="Menlo" panose="020B0609030804020204" pitchFamily="49" charset="0"/>
              </a:rPr>
              <a:t>:</a:t>
            </a:r>
          </a:p>
          <a:p>
            <a:r>
              <a:rPr lang="en" altLang="ja-JP" sz="2400" b="0">
                <a:solidFill>
                  <a:srgbClr val="D73A49"/>
                </a:solidFill>
                <a:effectLst/>
                <a:latin typeface="Menlo" panose="020B0609030804020204" pitchFamily="49" charset="0"/>
              </a:rPr>
              <a:t>  def</a:t>
            </a:r>
            <a:r>
              <a:rPr lang="en" altLang="ja-JP" sz="2400" b="0">
                <a:solidFill>
                  <a:srgbClr val="24292E"/>
                </a:solidFill>
                <a:effectLst/>
                <a:latin typeface="Menlo" panose="020B0609030804020204" pitchFamily="49" charset="0"/>
              </a:rPr>
              <a:t> </a:t>
            </a:r>
            <a:r>
              <a:rPr lang="en" altLang="ja-JP" sz="2400" b="0">
                <a:solidFill>
                  <a:srgbClr val="005CC5"/>
                </a:solidFill>
                <a:effectLst/>
                <a:latin typeface="Menlo" panose="020B0609030804020204" pitchFamily="49" charset="0"/>
              </a:rPr>
              <a:t>__init__</a:t>
            </a:r>
            <a:r>
              <a:rPr lang="en" altLang="ja-JP" sz="2400" b="0">
                <a:solidFill>
                  <a:srgbClr val="24292E"/>
                </a:solidFill>
                <a:effectLst/>
                <a:latin typeface="Menlo" panose="020B0609030804020204" pitchFamily="49" charset="0"/>
              </a:rPr>
              <a:t>(</a:t>
            </a:r>
            <a:r>
              <a:rPr lang="en" altLang="ja-JP" sz="2400" b="0">
                <a:solidFill>
                  <a:srgbClr val="E27F2D"/>
                </a:solidFill>
                <a:effectLst/>
                <a:latin typeface="Menlo" panose="020B0609030804020204" pitchFamily="49" charset="0"/>
              </a:rPr>
              <a:t>self</a:t>
            </a:r>
            <a:r>
              <a:rPr lang="en" altLang="ja-JP" sz="2400" b="0">
                <a:solidFill>
                  <a:srgbClr val="24292E"/>
                </a:solidFill>
                <a:effectLst/>
                <a:latin typeface="Menlo" panose="020B0609030804020204" pitchFamily="49" charset="0"/>
              </a:rPr>
              <a:t>):</a:t>
            </a:r>
          </a:p>
          <a:p>
            <a:r>
              <a:rPr lang="en" altLang="ja-JP" sz="2400" b="0">
                <a:solidFill>
                  <a:srgbClr val="24292E"/>
                </a:solidFill>
                <a:effectLst/>
                <a:latin typeface="Menlo" panose="020B0609030804020204" pitchFamily="49" charset="0"/>
              </a:rPr>
              <a:t>    self.__num </a:t>
            </a:r>
            <a:r>
              <a:rPr lang="en" altLang="ja-JP" sz="2400" b="0">
                <a:solidFill>
                  <a:srgbClr val="D73A49"/>
                </a:solidFill>
                <a:effectLst/>
                <a:latin typeface="Menlo" panose="020B0609030804020204" pitchFamily="49" charset="0"/>
              </a:rPr>
              <a:t>=</a:t>
            </a:r>
            <a:r>
              <a:rPr lang="en" altLang="ja-JP" sz="2400" b="0">
                <a:solidFill>
                  <a:srgbClr val="24292E"/>
                </a:solidFill>
                <a:effectLst/>
                <a:latin typeface="Menlo" panose="020B0609030804020204" pitchFamily="49" charset="0"/>
              </a:rPr>
              <a:t> </a:t>
            </a:r>
            <a:r>
              <a:rPr lang="en" altLang="ja-JP" sz="2400" b="0">
                <a:solidFill>
                  <a:srgbClr val="005CC5"/>
                </a:solidFill>
                <a:effectLst/>
                <a:latin typeface="Menlo" panose="020B0609030804020204" pitchFamily="49" charset="0"/>
              </a:rPr>
              <a:t>0</a:t>
            </a:r>
            <a:endParaRPr lang="en" altLang="ja-JP" sz="2400" b="0">
              <a:solidFill>
                <a:srgbClr val="24292E"/>
              </a:solidFill>
              <a:effectLst/>
              <a:latin typeface="Menlo" panose="020B0609030804020204" pitchFamily="49" charset="0"/>
            </a:endParaRPr>
          </a:p>
          <a:p>
            <a:br>
              <a:rPr lang="en" altLang="ja-JP" sz="2400" b="0">
                <a:solidFill>
                  <a:srgbClr val="24292E"/>
                </a:solidFill>
                <a:effectLst/>
                <a:latin typeface="Menlo" panose="020B0609030804020204" pitchFamily="49" charset="0"/>
              </a:rPr>
            </a:br>
            <a:r>
              <a:rPr lang="en" altLang="ja-JP" sz="2400" b="0">
                <a:solidFill>
                  <a:srgbClr val="24292E"/>
                </a:solidFill>
                <a:effectLst/>
                <a:latin typeface="Menlo" panose="020B0609030804020204" pitchFamily="49" charset="0"/>
              </a:rPr>
              <a:t>  </a:t>
            </a:r>
            <a:r>
              <a:rPr lang="en" altLang="ja-JP" sz="2400" b="0">
                <a:solidFill>
                  <a:srgbClr val="D73A49"/>
                </a:solidFill>
                <a:effectLst/>
                <a:latin typeface="Menlo" panose="020B0609030804020204" pitchFamily="49" charset="0"/>
              </a:rPr>
              <a:t>def</a:t>
            </a:r>
            <a:r>
              <a:rPr lang="en" altLang="ja-JP" sz="2400" b="0">
                <a:solidFill>
                  <a:srgbClr val="24292E"/>
                </a:solidFill>
                <a:effectLst/>
                <a:latin typeface="Menlo" panose="020B0609030804020204" pitchFamily="49" charset="0"/>
              </a:rPr>
              <a:t> </a:t>
            </a:r>
            <a:r>
              <a:rPr lang="en" altLang="ja-JP" sz="2400" b="0">
                <a:solidFill>
                  <a:srgbClr val="6F42C1"/>
                </a:solidFill>
                <a:effectLst/>
                <a:latin typeface="Menlo" panose="020B0609030804020204" pitchFamily="49" charset="0"/>
              </a:rPr>
              <a:t>count</a:t>
            </a:r>
            <a:r>
              <a:rPr lang="en" altLang="ja-JP" sz="2400" b="0">
                <a:solidFill>
                  <a:srgbClr val="24292E"/>
                </a:solidFill>
                <a:effectLst/>
                <a:latin typeface="Menlo" panose="020B0609030804020204" pitchFamily="49" charset="0"/>
              </a:rPr>
              <a:t>(</a:t>
            </a:r>
            <a:r>
              <a:rPr lang="en" altLang="ja-JP" sz="2400" b="0">
                <a:solidFill>
                  <a:srgbClr val="E27F2D"/>
                </a:solidFill>
                <a:effectLst/>
                <a:latin typeface="Menlo" panose="020B0609030804020204" pitchFamily="49" charset="0"/>
              </a:rPr>
              <a:t>self</a:t>
            </a:r>
            <a:r>
              <a:rPr lang="en" altLang="ja-JP" sz="2400" b="0">
                <a:solidFill>
                  <a:srgbClr val="24292E"/>
                </a:solidFill>
                <a:effectLst/>
                <a:latin typeface="Menlo" panose="020B0609030804020204" pitchFamily="49" charset="0"/>
              </a:rPr>
              <a:t>):</a:t>
            </a:r>
          </a:p>
          <a:p>
            <a:r>
              <a:rPr lang="en" altLang="ja-JP" sz="2400" b="0">
                <a:solidFill>
                  <a:srgbClr val="24292E"/>
                </a:solidFill>
                <a:effectLst/>
                <a:latin typeface="Menlo" panose="020B0609030804020204" pitchFamily="49" charset="0"/>
              </a:rPr>
              <a:t>    self.__num </a:t>
            </a:r>
            <a:r>
              <a:rPr lang="en" altLang="ja-JP" sz="2400" b="0">
                <a:solidFill>
                  <a:srgbClr val="D73A49"/>
                </a:solidFill>
                <a:effectLst/>
                <a:latin typeface="Menlo" panose="020B0609030804020204" pitchFamily="49" charset="0"/>
              </a:rPr>
              <a:t>+=</a:t>
            </a:r>
            <a:r>
              <a:rPr lang="en" altLang="ja-JP" sz="2400" b="0">
                <a:solidFill>
                  <a:srgbClr val="24292E"/>
                </a:solidFill>
                <a:effectLst/>
                <a:latin typeface="Menlo" panose="020B0609030804020204" pitchFamily="49" charset="0"/>
              </a:rPr>
              <a:t> </a:t>
            </a:r>
            <a:r>
              <a:rPr lang="en" altLang="ja-JP" sz="2400" b="0">
                <a:solidFill>
                  <a:srgbClr val="005CC5"/>
                </a:solidFill>
                <a:effectLst/>
                <a:latin typeface="Menlo" panose="020B0609030804020204" pitchFamily="49" charset="0"/>
              </a:rPr>
              <a:t>1</a:t>
            </a:r>
            <a:endParaRPr lang="en" altLang="ja-JP" sz="2400" b="0">
              <a:solidFill>
                <a:srgbClr val="24292E"/>
              </a:solidFill>
              <a:effectLst/>
              <a:latin typeface="Menlo" panose="020B0609030804020204" pitchFamily="49" charset="0"/>
            </a:endParaRPr>
          </a:p>
          <a:p>
            <a:r>
              <a:rPr lang="en" altLang="ja-JP" sz="2400" b="0">
                <a:solidFill>
                  <a:srgbClr val="005CC5"/>
                </a:solidFill>
                <a:effectLst/>
                <a:latin typeface="Menlo" panose="020B0609030804020204" pitchFamily="49" charset="0"/>
              </a:rPr>
              <a:t>    print</a:t>
            </a:r>
            <a:r>
              <a:rPr lang="en" altLang="ja-JP" sz="2400" b="0">
                <a:solidFill>
                  <a:srgbClr val="6F42C1"/>
                </a:solidFill>
                <a:effectLst/>
                <a:latin typeface="Menlo" panose="020B0609030804020204" pitchFamily="49" charset="0"/>
              </a:rPr>
              <a:t>(self.__num)</a:t>
            </a:r>
            <a:endParaRPr lang="en" altLang="ja-JP" sz="2400" b="0">
              <a:solidFill>
                <a:srgbClr val="24292E"/>
              </a:solidFill>
              <a:effectLst/>
              <a:latin typeface="Menlo" panose="020B0609030804020204" pitchFamily="49" charset="0"/>
            </a:endParaRPr>
          </a:p>
        </p:txBody>
      </p:sp>
      <p:sp>
        <p:nvSpPr>
          <p:cNvPr id="5" name="テキスト ボックス 4">
            <a:extLst>
              <a:ext uri="{FF2B5EF4-FFF2-40B4-BE49-F238E27FC236}">
                <a16:creationId xmlns:a16="http://schemas.microsoft.com/office/drawing/2014/main" id="{BB3387F9-9F25-9246-82B5-3A1935DD9C16}"/>
              </a:ext>
            </a:extLst>
          </p:cNvPr>
          <p:cNvSpPr txBox="1"/>
          <p:nvPr/>
        </p:nvSpPr>
        <p:spPr>
          <a:xfrm>
            <a:off x="251520" y="1052736"/>
            <a:ext cx="4185761" cy="461665"/>
          </a:xfrm>
          <a:prstGeom prst="rect">
            <a:avLst/>
          </a:prstGeom>
          <a:noFill/>
        </p:spPr>
        <p:txBody>
          <a:bodyPr wrap="none" rtlCol="0">
            <a:spAutoFit/>
          </a:bodyPr>
          <a:lstStyle/>
          <a:p>
            <a:r>
              <a:rPr kumimoji="1" lang="ja-JP" altLang="en-US" sz="2400"/>
              <a:t>数字を数えるカウンタクラス</a:t>
            </a:r>
          </a:p>
        </p:txBody>
      </p:sp>
      <p:sp>
        <p:nvSpPr>
          <p:cNvPr id="6" name="テキスト ボックス 5">
            <a:extLst>
              <a:ext uri="{FF2B5EF4-FFF2-40B4-BE49-F238E27FC236}">
                <a16:creationId xmlns:a16="http://schemas.microsoft.com/office/drawing/2014/main" id="{305696DB-A782-C543-9A25-0C936B7377C9}"/>
              </a:ext>
            </a:extLst>
          </p:cNvPr>
          <p:cNvSpPr txBox="1"/>
          <p:nvPr/>
        </p:nvSpPr>
        <p:spPr>
          <a:xfrm>
            <a:off x="4644008" y="1916832"/>
            <a:ext cx="3809761" cy="707886"/>
          </a:xfrm>
          <a:prstGeom prst="rect">
            <a:avLst/>
          </a:prstGeom>
          <a:noFill/>
        </p:spPr>
        <p:txBody>
          <a:bodyPr wrap="none" rtlCol="0">
            <a:spAutoFit/>
          </a:bodyPr>
          <a:lstStyle/>
          <a:p>
            <a:r>
              <a:rPr kumimoji="1" lang="ja-JP" altLang="en-US" sz="2000"/>
              <a:t>初期化処理</a:t>
            </a:r>
            <a:endParaRPr kumimoji="1" lang="en-US" altLang="ja-JP" sz="2000"/>
          </a:p>
          <a:p>
            <a:r>
              <a:rPr lang="ja-JP" altLang="en-US" sz="2000"/>
              <a:t>ここで属性</a:t>
            </a:r>
            <a:r>
              <a:rPr lang="en-US" altLang="ja-JP" sz="2000"/>
              <a:t> __num</a:t>
            </a:r>
            <a:r>
              <a:rPr lang="ja-JP" altLang="en-US" sz="2000"/>
              <a:t>を初期化する</a:t>
            </a:r>
            <a:endParaRPr kumimoji="1" lang="ja-JP" altLang="en-US" sz="2000"/>
          </a:p>
        </p:txBody>
      </p:sp>
      <p:sp>
        <p:nvSpPr>
          <p:cNvPr id="7" name="テキスト ボックス 6">
            <a:extLst>
              <a:ext uri="{FF2B5EF4-FFF2-40B4-BE49-F238E27FC236}">
                <a16:creationId xmlns:a16="http://schemas.microsoft.com/office/drawing/2014/main" id="{36634977-E5B0-674C-8DE3-2F14481FAA30}"/>
              </a:ext>
            </a:extLst>
          </p:cNvPr>
          <p:cNvSpPr txBox="1"/>
          <p:nvPr/>
        </p:nvSpPr>
        <p:spPr>
          <a:xfrm>
            <a:off x="4644008" y="3140968"/>
            <a:ext cx="4322722" cy="1015663"/>
          </a:xfrm>
          <a:prstGeom prst="rect">
            <a:avLst/>
          </a:prstGeom>
          <a:noFill/>
        </p:spPr>
        <p:txBody>
          <a:bodyPr wrap="none" rtlCol="0">
            <a:spAutoFit/>
          </a:bodyPr>
          <a:lstStyle/>
          <a:p>
            <a:r>
              <a:rPr kumimoji="1" lang="ja-JP" altLang="en-US" sz="2000"/>
              <a:t>メソッド定義</a:t>
            </a:r>
            <a:endParaRPr kumimoji="1" lang="en-US" altLang="ja-JP" sz="2000"/>
          </a:p>
          <a:p>
            <a:r>
              <a:rPr lang="ja-JP" altLang="en-US" sz="2000"/>
              <a:t>内部属性</a:t>
            </a:r>
            <a:r>
              <a:rPr lang="en-US" altLang="ja-JP" sz="2000"/>
              <a:t> __num</a:t>
            </a:r>
            <a:r>
              <a:rPr lang="ja-JP" altLang="en-US" sz="2000"/>
              <a:t>をインクリメントし</a:t>
            </a:r>
            <a:endParaRPr lang="en-US" altLang="ja-JP" sz="2000"/>
          </a:p>
          <a:p>
            <a:r>
              <a:rPr kumimoji="1" lang="ja-JP" altLang="en-US" sz="2000"/>
              <a:t>その値を表示する</a:t>
            </a:r>
            <a:endParaRPr kumimoji="1" lang="en-US" altLang="ja-JP" sz="2000"/>
          </a:p>
        </p:txBody>
      </p:sp>
    </p:spTree>
    <p:extLst>
      <p:ext uri="{BB962C8B-B14F-4D97-AF65-F5344CB8AC3E}">
        <p14:creationId xmlns:p14="http://schemas.microsoft.com/office/powerpoint/2010/main" val="9455983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057714C-8128-D84C-8C45-602F8B9F588D}"/>
              </a:ext>
            </a:extLst>
          </p:cNvPr>
          <p:cNvSpPr>
            <a:spLocks noGrp="1"/>
          </p:cNvSpPr>
          <p:nvPr>
            <p:ph type="body" sz="quarter" idx="10"/>
          </p:nvPr>
        </p:nvSpPr>
        <p:spPr/>
        <p:txBody>
          <a:bodyPr/>
          <a:lstStyle/>
          <a:p>
            <a:r>
              <a:rPr kumimoji="1" lang="ja-JP" altLang="en-US"/>
              <a:t>属性</a:t>
            </a:r>
            <a:r>
              <a:rPr kumimoji="1" lang="en-US" altLang="ja-JP"/>
              <a:t>(Attribute)</a:t>
            </a:r>
            <a:endParaRPr kumimoji="1" lang="ja-JP" altLang="en-US"/>
          </a:p>
        </p:txBody>
      </p:sp>
      <p:sp>
        <p:nvSpPr>
          <p:cNvPr id="3" name="正方形/長方形 2">
            <a:extLst>
              <a:ext uri="{FF2B5EF4-FFF2-40B4-BE49-F238E27FC236}">
                <a16:creationId xmlns:a16="http://schemas.microsoft.com/office/drawing/2014/main" id="{83529990-71A5-A64F-8E31-0BE982D12B3D}"/>
              </a:ext>
            </a:extLst>
          </p:cNvPr>
          <p:cNvSpPr/>
          <p:nvPr/>
        </p:nvSpPr>
        <p:spPr>
          <a:xfrm>
            <a:off x="2267744" y="2132856"/>
            <a:ext cx="4248472" cy="1200329"/>
          </a:xfrm>
          <a:prstGeom prst="rect">
            <a:avLst/>
          </a:prstGeom>
          <a:ln>
            <a:solidFill>
              <a:schemeClr val="tx1"/>
            </a:solidFill>
          </a:ln>
        </p:spPr>
        <p:txBody>
          <a:bodyPr wrap="square">
            <a:spAutoFit/>
          </a:bodyPr>
          <a:lstStyle/>
          <a:p>
            <a:r>
              <a:rPr lang="en" altLang="ja-JP" sz="2400" b="0">
                <a:solidFill>
                  <a:srgbClr val="D73A49"/>
                </a:solidFill>
                <a:effectLst/>
                <a:latin typeface="Menlo" panose="020B0609030804020204" pitchFamily="49" charset="0"/>
              </a:rPr>
              <a:t>class</a:t>
            </a:r>
            <a:r>
              <a:rPr lang="en" altLang="ja-JP" sz="2400" b="0">
                <a:solidFill>
                  <a:srgbClr val="24292E"/>
                </a:solidFill>
                <a:effectLst/>
                <a:latin typeface="Menlo" panose="020B0609030804020204" pitchFamily="49" charset="0"/>
              </a:rPr>
              <a:t> </a:t>
            </a:r>
            <a:r>
              <a:rPr lang="en" altLang="ja-JP" sz="2400" b="0">
                <a:solidFill>
                  <a:srgbClr val="6F42C1"/>
                </a:solidFill>
                <a:effectLst/>
                <a:latin typeface="Menlo" panose="020B0609030804020204" pitchFamily="49" charset="0"/>
              </a:rPr>
              <a:t>Counter</a:t>
            </a:r>
            <a:r>
              <a:rPr lang="en" altLang="ja-JP" sz="2400" b="0">
                <a:solidFill>
                  <a:srgbClr val="24292E"/>
                </a:solidFill>
                <a:effectLst/>
                <a:latin typeface="Menlo" panose="020B0609030804020204" pitchFamily="49" charset="0"/>
              </a:rPr>
              <a:t>:</a:t>
            </a:r>
          </a:p>
          <a:p>
            <a:r>
              <a:rPr lang="en" altLang="ja-JP" sz="2400" b="0">
                <a:solidFill>
                  <a:srgbClr val="D73A49"/>
                </a:solidFill>
                <a:effectLst/>
                <a:latin typeface="Menlo" panose="020B0609030804020204" pitchFamily="49" charset="0"/>
              </a:rPr>
              <a:t>  def</a:t>
            </a:r>
            <a:r>
              <a:rPr lang="en" altLang="ja-JP" sz="2400" b="0">
                <a:solidFill>
                  <a:srgbClr val="24292E"/>
                </a:solidFill>
                <a:effectLst/>
                <a:latin typeface="Menlo" panose="020B0609030804020204" pitchFamily="49" charset="0"/>
              </a:rPr>
              <a:t> </a:t>
            </a:r>
            <a:r>
              <a:rPr lang="en" altLang="ja-JP" sz="2400" b="0">
                <a:solidFill>
                  <a:srgbClr val="005CC5"/>
                </a:solidFill>
                <a:effectLst/>
                <a:latin typeface="Menlo" panose="020B0609030804020204" pitchFamily="49" charset="0"/>
              </a:rPr>
              <a:t>__init__</a:t>
            </a:r>
            <a:r>
              <a:rPr lang="en" altLang="ja-JP" sz="2400" b="0">
                <a:solidFill>
                  <a:srgbClr val="24292E"/>
                </a:solidFill>
                <a:effectLst/>
                <a:latin typeface="Menlo" panose="020B0609030804020204" pitchFamily="49" charset="0"/>
              </a:rPr>
              <a:t>(</a:t>
            </a:r>
            <a:r>
              <a:rPr lang="en" altLang="ja-JP" sz="2400" b="0">
                <a:solidFill>
                  <a:srgbClr val="E27F2D"/>
                </a:solidFill>
                <a:effectLst/>
                <a:latin typeface="Menlo" panose="020B0609030804020204" pitchFamily="49" charset="0"/>
              </a:rPr>
              <a:t>self</a:t>
            </a:r>
            <a:r>
              <a:rPr lang="en" altLang="ja-JP" sz="2400" b="0">
                <a:solidFill>
                  <a:srgbClr val="24292E"/>
                </a:solidFill>
                <a:effectLst/>
                <a:latin typeface="Menlo" panose="020B0609030804020204" pitchFamily="49" charset="0"/>
              </a:rPr>
              <a:t>):</a:t>
            </a:r>
          </a:p>
          <a:p>
            <a:r>
              <a:rPr lang="en" altLang="ja-JP" sz="2400" b="0">
                <a:solidFill>
                  <a:srgbClr val="24292E"/>
                </a:solidFill>
                <a:effectLst/>
                <a:latin typeface="Menlo" panose="020B0609030804020204" pitchFamily="49" charset="0"/>
              </a:rPr>
              <a:t>    self.__num </a:t>
            </a:r>
            <a:r>
              <a:rPr lang="en" altLang="ja-JP" sz="2400" b="0">
                <a:solidFill>
                  <a:srgbClr val="D73A49"/>
                </a:solidFill>
                <a:effectLst/>
                <a:latin typeface="Menlo" panose="020B0609030804020204" pitchFamily="49" charset="0"/>
              </a:rPr>
              <a:t>=</a:t>
            </a:r>
            <a:r>
              <a:rPr lang="en" altLang="ja-JP" sz="2400" b="0">
                <a:solidFill>
                  <a:srgbClr val="24292E"/>
                </a:solidFill>
                <a:effectLst/>
                <a:latin typeface="Menlo" panose="020B0609030804020204" pitchFamily="49" charset="0"/>
              </a:rPr>
              <a:t> </a:t>
            </a:r>
            <a:r>
              <a:rPr lang="en" altLang="ja-JP" sz="2400" b="0">
                <a:solidFill>
                  <a:srgbClr val="005CC5"/>
                </a:solidFill>
                <a:effectLst/>
                <a:latin typeface="Menlo" panose="020B0609030804020204" pitchFamily="49" charset="0"/>
              </a:rPr>
              <a:t>0</a:t>
            </a:r>
            <a:endParaRPr lang="en" altLang="ja-JP" sz="2400" b="0">
              <a:solidFill>
                <a:srgbClr val="24292E"/>
              </a:solidFill>
              <a:effectLst/>
              <a:latin typeface="Menlo" panose="020B0609030804020204" pitchFamily="49" charset="0"/>
            </a:endParaRPr>
          </a:p>
        </p:txBody>
      </p:sp>
      <p:sp>
        <p:nvSpPr>
          <p:cNvPr id="4" name="テキスト ボックス 3">
            <a:extLst>
              <a:ext uri="{FF2B5EF4-FFF2-40B4-BE49-F238E27FC236}">
                <a16:creationId xmlns:a16="http://schemas.microsoft.com/office/drawing/2014/main" id="{BC3E5DFB-2590-8F42-8C1F-8A8CD20B2C1A}"/>
              </a:ext>
            </a:extLst>
          </p:cNvPr>
          <p:cNvSpPr txBox="1"/>
          <p:nvPr/>
        </p:nvSpPr>
        <p:spPr>
          <a:xfrm>
            <a:off x="179512" y="3717032"/>
            <a:ext cx="6965368" cy="461665"/>
          </a:xfrm>
          <a:prstGeom prst="rect">
            <a:avLst/>
          </a:prstGeom>
          <a:noFill/>
        </p:spPr>
        <p:txBody>
          <a:bodyPr wrap="none" rtlCol="0">
            <a:spAutoFit/>
          </a:bodyPr>
          <a:lstStyle/>
          <a:p>
            <a:r>
              <a:rPr lang="ja-JP" altLang="en-US" sz="2400"/>
              <a:t>原則として初期化関数</a:t>
            </a:r>
            <a:r>
              <a:rPr lang="en-US" altLang="ja-JP" sz="2400"/>
              <a:t> __init__ </a:t>
            </a:r>
            <a:r>
              <a:rPr lang="ja-JP" altLang="en-US" sz="2400"/>
              <a:t>の中で初期化する</a:t>
            </a:r>
            <a:endParaRPr kumimoji="1" lang="ja-JP" altLang="en-US" sz="2400"/>
          </a:p>
        </p:txBody>
      </p:sp>
      <p:sp>
        <p:nvSpPr>
          <p:cNvPr id="6" name="テキスト ボックス 5">
            <a:extLst>
              <a:ext uri="{FF2B5EF4-FFF2-40B4-BE49-F238E27FC236}">
                <a16:creationId xmlns:a16="http://schemas.microsoft.com/office/drawing/2014/main" id="{017ACA14-D4C6-5B41-8251-6768413753D1}"/>
              </a:ext>
            </a:extLst>
          </p:cNvPr>
          <p:cNvSpPr txBox="1"/>
          <p:nvPr/>
        </p:nvSpPr>
        <p:spPr>
          <a:xfrm>
            <a:off x="251520" y="1268760"/>
            <a:ext cx="8640507" cy="523220"/>
          </a:xfrm>
          <a:prstGeom prst="rect">
            <a:avLst/>
          </a:prstGeom>
          <a:noFill/>
        </p:spPr>
        <p:txBody>
          <a:bodyPr wrap="none" rtlCol="0">
            <a:spAutoFit/>
          </a:bodyPr>
          <a:lstStyle/>
          <a:p>
            <a:r>
              <a:rPr kumimoji="1" lang="ja-JP" altLang="en-US" sz="2800"/>
              <a:t>クラスの中で「</a:t>
            </a:r>
            <a:r>
              <a:rPr kumimoji="1" lang="en-US" altLang="ja-JP" sz="2800"/>
              <a:t>self.</a:t>
            </a:r>
            <a:r>
              <a:rPr kumimoji="1" lang="ja-JP" altLang="en-US" sz="2800"/>
              <a:t>変数名」の形で初期化された変数</a:t>
            </a:r>
          </a:p>
        </p:txBody>
      </p:sp>
      <p:sp>
        <p:nvSpPr>
          <p:cNvPr id="8" name="テキスト ボックス 7">
            <a:extLst>
              <a:ext uri="{FF2B5EF4-FFF2-40B4-BE49-F238E27FC236}">
                <a16:creationId xmlns:a16="http://schemas.microsoft.com/office/drawing/2014/main" id="{C5A0D0AA-69E7-CC43-B130-52286EE3B7DA}"/>
              </a:ext>
            </a:extLst>
          </p:cNvPr>
          <p:cNvSpPr txBox="1"/>
          <p:nvPr/>
        </p:nvSpPr>
        <p:spPr>
          <a:xfrm>
            <a:off x="179512" y="4581128"/>
            <a:ext cx="7603363" cy="830997"/>
          </a:xfrm>
          <a:prstGeom prst="rect">
            <a:avLst/>
          </a:prstGeom>
          <a:noFill/>
        </p:spPr>
        <p:txBody>
          <a:bodyPr wrap="none" rtlCol="0">
            <a:spAutoFit/>
          </a:bodyPr>
          <a:lstStyle/>
          <a:p>
            <a:r>
              <a:rPr lang="ja-JP" altLang="en-US" sz="2400"/>
              <a:t>変数名の先頭にアンダースコア二つ「</a:t>
            </a:r>
            <a:r>
              <a:rPr lang="en-US" altLang="ja-JP" sz="2400"/>
              <a:t>__</a:t>
            </a:r>
            <a:r>
              <a:rPr lang="ja-JP" altLang="en-US" sz="2400"/>
              <a:t>」をつけると</a:t>
            </a:r>
            <a:endParaRPr lang="en-US" altLang="ja-JP" sz="2400"/>
          </a:p>
          <a:p>
            <a:r>
              <a:rPr kumimoji="1" lang="ja-JP" altLang="en-US" sz="2400"/>
              <a:t>外から見えなくなる</a:t>
            </a:r>
          </a:p>
        </p:txBody>
      </p:sp>
      <p:sp>
        <p:nvSpPr>
          <p:cNvPr id="10" name="テキスト ボックス 9">
            <a:extLst>
              <a:ext uri="{FF2B5EF4-FFF2-40B4-BE49-F238E27FC236}">
                <a16:creationId xmlns:a16="http://schemas.microsoft.com/office/drawing/2014/main" id="{CFB1158B-8E21-2F4A-9FED-61646B28D479}"/>
              </a:ext>
            </a:extLst>
          </p:cNvPr>
          <p:cNvSpPr txBox="1"/>
          <p:nvPr/>
        </p:nvSpPr>
        <p:spPr>
          <a:xfrm>
            <a:off x="1259632" y="6381328"/>
            <a:ext cx="7351693" cy="307777"/>
          </a:xfrm>
          <a:prstGeom prst="rect">
            <a:avLst/>
          </a:prstGeom>
          <a:noFill/>
        </p:spPr>
        <p:txBody>
          <a:bodyPr wrap="none" rtlCol="0">
            <a:spAutoFit/>
          </a:bodyPr>
          <a:lstStyle/>
          <a:p>
            <a:r>
              <a:rPr kumimoji="1" lang="en-US" altLang="ja-JP" sz="1400"/>
              <a:t>※ </a:t>
            </a:r>
            <a:r>
              <a:rPr kumimoji="1" lang="ja-JP" altLang="en-US" sz="1400"/>
              <a:t>実際にはマングリング</a:t>
            </a:r>
            <a:r>
              <a:rPr kumimoji="1" lang="en-US" altLang="ja-JP" sz="1400"/>
              <a:t>(</a:t>
            </a:r>
            <a:r>
              <a:rPr kumimoji="1" lang="ja-JP" altLang="en-US" sz="1400"/>
              <a:t>難読化</a:t>
            </a:r>
            <a:r>
              <a:rPr kumimoji="1" lang="en-US" altLang="ja-JP" sz="1400"/>
              <a:t>)</a:t>
            </a:r>
            <a:r>
              <a:rPr kumimoji="1" lang="ja-JP" altLang="en-US" sz="1400"/>
              <a:t>されているだけで、完全に隠蔽されているわけではない</a:t>
            </a:r>
          </a:p>
        </p:txBody>
      </p:sp>
    </p:spTree>
    <p:extLst>
      <p:ext uri="{BB962C8B-B14F-4D97-AF65-F5344CB8AC3E}">
        <p14:creationId xmlns:p14="http://schemas.microsoft.com/office/powerpoint/2010/main" val="1664426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B8C9CA8-6F88-D54B-97D3-4F7A0A2E4012}"/>
              </a:ext>
            </a:extLst>
          </p:cNvPr>
          <p:cNvSpPr>
            <a:spLocks noGrp="1"/>
          </p:cNvSpPr>
          <p:nvPr>
            <p:ph type="body" sz="quarter" idx="10"/>
          </p:nvPr>
        </p:nvSpPr>
        <p:spPr/>
        <p:txBody>
          <a:bodyPr/>
          <a:lstStyle/>
          <a:p>
            <a:r>
              <a:rPr kumimoji="1" lang="ja-JP" altLang="en-US"/>
              <a:t>メソッド</a:t>
            </a:r>
            <a:r>
              <a:rPr kumimoji="1" lang="en-US" altLang="ja-JP"/>
              <a:t>(Method)</a:t>
            </a:r>
            <a:endParaRPr kumimoji="1" lang="ja-JP" altLang="en-US"/>
          </a:p>
        </p:txBody>
      </p:sp>
      <p:sp>
        <p:nvSpPr>
          <p:cNvPr id="3" name="テキスト ボックス 2">
            <a:extLst>
              <a:ext uri="{FF2B5EF4-FFF2-40B4-BE49-F238E27FC236}">
                <a16:creationId xmlns:a16="http://schemas.microsoft.com/office/drawing/2014/main" id="{97EBB948-A22E-ED45-98CA-93049DCA6657}"/>
              </a:ext>
            </a:extLst>
          </p:cNvPr>
          <p:cNvSpPr txBox="1"/>
          <p:nvPr/>
        </p:nvSpPr>
        <p:spPr>
          <a:xfrm>
            <a:off x="1763688" y="1124744"/>
            <a:ext cx="4852610" cy="523220"/>
          </a:xfrm>
          <a:prstGeom prst="rect">
            <a:avLst/>
          </a:prstGeom>
          <a:noFill/>
        </p:spPr>
        <p:txBody>
          <a:bodyPr wrap="none" rtlCol="0">
            <a:spAutoFit/>
          </a:bodyPr>
          <a:lstStyle/>
          <a:p>
            <a:r>
              <a:rPr kumimoji="1" lang="ja-JP" altLang="en-US" sz="2800"/>
              <a:t>クラスの中で定義された関数</a:t>
            </a:r>
          </a:p>
        </p:txBody>
      </p:sp>
      <p:sp>
        <p:nvSpPr>
          <p:cNvPr id="4" name="正方形/長方形 3">
            <a:extLst>
              <a:ext uri="{FF2B5EF4-FFF2-40B4-BE49-F238E27FC236}">
                <a16:creationId xmlns:a16="http://schemas.microsoft.com/office/drawing/2014/main" id="{881434A3-1D14-3449-9DC3-00121F1CBDFC}"/>
              </a:ext>
            </a:extLst>
          </p:cNvPr>
          <p:cNvSpPr/>
          <p:nvPr/>
        </p:nvSpPr>
        <p:spPr>
          <a:xfrm>
            <a:off x="2123728" y="1844824"/>
            <a:ext cx="4248472" cy="1938992"/>
          </a:xfrm>
          <a:prstGeom prst="rect">
            <a:avLst/>
          </a:prstGeom>
          <a:ln>
            <a:solidFill>
              <a:schemeClr val="tx1"/>
            </a:solidFill>
          </a:ln>
        </p:spPr>
        <p:txBody>
          <a:bodyPr wrap="square">
            <a:spAutoFit/>
          </a:bodyPr>
          <a:lstStyle/>
          <a:p>
            <a:r>
              <a:rPr lang="en" altLang="ja-JP" sz="2400" b="0">
                <a:solidFill>
                  <a:srgbClr val="D73A49"/>
                </a:solidFill>
                <a:effectLst/>
                <a:latin typeface="Menlo" panose="020B0609030804020204" pitchFamily="49" charset="0"/>
              </a:rPr>
              <a:t>class</a:t>
            </a:r>
            <a:r>
              <a:rPr lang="en" altLang="ja-JP" sz="2400" b="0">
                <a:solidFill>
                  <a:srgbClr val="24292E"/>
                </a:solidFill>
                <a:effectLst/>
                <a:latin typeface="Menlo" panose="020B0609030804020204" pitchFamily="49" charset="0"/>
              </a:rPr>
              <a:t> </a:t>
            </a:r>
            <a:r>
              <a:rPr lang="en" altLang="ja-JP" sz="2400" b="0">
                <a:solidFill>
                  <a:srgbClr val="6F42C1"/>
                </a:solidFill>
                <a:effectLst/>
                <a:latin typeface="Menlo" panose="020B0609030804020204" pitchFamily="49" charset="0"/>
              </a:rPr>
              <a:t>Counter</a:t>
            </a:r>
            <a:r>
              <a:rPr lang="en" altLang="ja-JP" sz="2400" b="0">
                <a:solidFill>
                  <a:srgbClr val="24292E"/>
                </a:solidFill>
                <a:effectLst/>
                <a:latin typeface="Menlo" panose="020B0609030804020204" pitchFamily="49" charset="0"/>
              </a:rPr>
              <a:t>:</a:t>
            </a:r>
          </a:p>
          <a:p>
            <a:endParaRPr lang="en" altLang="ja-JP" sz="2400" b="0">
              <a:solidFill>
                <a:srgbClr val="24292E"/>
              </a:solidFill>
              <a:effectLst/>
              <a:latin typeface="Menlo" panose="020B0609030804020204" pitchFamily="49" charset="0"/>
            </a:endParaRPr>
          </a:p>
          <a:p>
            <a:r>
              <a:rPr lang="en" altLang="ja-JP" sz="2400" b="0">
                <a:solidFill>
                  <a:srgbClr val="D73A49"/>
                </a:solidFill>
                <a:effectLst/>
                <a:latin typeface="Menlo" panose="020B0609030804020204" pitchFamily="49" charset="0"/>
              </a:rPr>
              <a:t>  def</a:t>
            </a:r>
            <a:r>
              <a:rPr lang="en" altLang="ja-JP" sz="2400" b="0">
                <a:solidFill>
                  <a:srgbClr val="24292E"/>
                </a:solidFill>
                <a:effectLst/>
                <a:latin typeface="Menlo" panose="020B0609030804020204" pitchFamily="49" charset="0"/>
              </a:rPr>
              <a:t> </a:t>
            </a:r>
            <a:r>
              <a:rPr lang="en" altLang="ja-JP" sz="2400" b="0">
                <a:solidFill>
                  <a:srgbClr val="6F42C1"/>
                </a:solidFill>
                <a:effectLst/>
                <a:latin typeface="Menlo" panose="020B0609030804020204" pitchFamily="49" charset="0"/>
              </a:rPr>
              <a:t>count</a:t>
            </a:r>
            <a:r>
              <a:rPr lang="en" altLang="ja-JP" sz="2400" b="0">
                <a:solidFill>
                  <a:srgbClr val="24292E"/>
                </a:solidFill>
                <a:effectLst/>
                <a:latin typeface="Menlo" panose="020B0609030804020204" pitchFamily="49" charset="0"/>
              </a:rPr>
              <a:t>(</a:t>
            </a:r>
            <a:r>
              <a:rPr lang="en" altLang="ja-JP" sz="2400" b="0">
                <a:solidFill>
                  <a:srgbClr val="E27F2D"/>
                </a:solidFill>
                <a:effectLst/>
                <a:latin typeface="Menlo" panose="020B0609030804020204" pitchFamily="49" charset="0"/>
              </a:rPr>
              <a:t>self</a:t>
            </a:r>
            <a:r>
              <a:rPr lang="en" altLang="ja-JP" sz="2400" b="0">
                <a:solidFill>
                  <a:srgbClr val="24292E"/>
                </a:solidFill>
                <a:effectLst/>
                <a:latin typeface="Menlo" panose="020B0609030804020204" pitchFamily="49" charset="0"/>
              </a:rPr>
              <a:t>):</a:t>
            </a:r>
          </a:p>
          <a:p>
            <a:r>
              <a:rPr lang="en" altLang="ja-JP" sz="2400" b="0">
                <a:solidFill>
                  <a:srgbClr val="24292E"/>
                </a:solidFill>
                <a:effectLst/>
                <a:latin typeface="Menlo" panose="020B0609030804020204" pitchFamily="49" charset="0"/>
              </a:rPr>
              <a:t>    self.__num </a:t>
            </a:r>
            <a:r>
              <a:rPr lang="en" altLang="ja-JP" sz="2400" b="0">
                <a:solidFill>
                  <a:srgbClr val="D73A49"/>
                </a:solidFill>
                <a:effectLst/>
                <a:latin typeface="Menlo" panose="020B0609030804020204" pitchFamily="49" charset="0"/>
              </a:rPr>
              <a:t>+=</a:t>
            </a:r>
            <a:r>
              <a:rPr lang="en" altLang="ja-JP" sz="2400" b="0">
                <a:solidFill>
                  <a:srgbClr val="24292E"/>
                </a:solidFill>
                <a:effectLst/>
                <a:latin typeface="Menlo" panose="020B0609030804020204" pitchFamily="49" charset="0"/>
              </a:rPr>
              <a:t> </a:t>
            </a:r>
            <a:r>
              <a:rPr lang="en" altLang="ja-JP" sz="2400" b="0">
                <a:solidFill>
                  <a:srgbClr val="005CC5"/>
                </a:solidFill>
                <a:effectLst/>
                <a:latin typeface="Menlo" panose="020B0609030804020204" pitchFamily="49" charset="0"/>
              </a:rPr>
              <a:t>1</a:t>
            </a:r>
            <a:endParaRPr lang="en" altLang="ja-JP" sz="2400" b="0">
              <a:solidFill>
                <a:srgbClr val="24292E"/>
              </a:solidFill>
              <a:effectLst/>
              <a:latin typeface="Menlo" panose="020B0609030804020204" pitchFamily="49" charset="0"/>
            </a:endParaRPr>
          </a:p>
          <a:p>
            <a:r>
              <a:rPr lang="en" altLang="ja-JP" sz="2400" b="0">
                <a:solidFill>
                  <a:srgbClr val="005CC5"/>
                </a:solidFill>
                <a:effectLst/>
                <a:latin typeface="Menlo" panose="020B0609030804020204" pitchFamily="49" charset="0"/>
              </a:rPr>
              <a:t>    print</a:t>
            </a:r>
            <a:r>
              <a:rPr lang="en" altLang="ja-JP" sz="2400" b="0">
                <a:solidFill>
                  <a:srgbClr val="6F42C1"/>
                </a:solidFill>
                <a:effectLst/>
                <a:latin typeface="Menlo" panose="020B0609030804020204" pitchFamily="49" charset="0"/>
              </a:rPr>
              <a:t>(self.__num)</a:t>
            </a:r>
            <a:endParaRPr lang="en" altLang="ja-JP" sz="2400" b="0">
              <a:solidFill>
                <a:srgbClr val="24292E"/>
              </a:solidFill>
              <a:effectLst/>
              <a:latin typeface="Menlo" panose="020B0609030804020204" pitchFamily="49" charset="0"/>
            </a:endParaRPr>
          </a:p>
        </p:txBody>
      </p:sp>
      <p:sp>
        <p:nvSpPr>
          <p:cNvPr id="5" name="テキスト ボックス 4">
            <a:extLst>
              <a:ext uri="{FF2B5EF4-FFF2-40B4-BE49-F238E27FC236}">
                <a16:creationId xmlns:a16="http://schemas.microsoft.com/office/drawing/2014/main" id="{FDBF1464-08BB-FC44-B625-78BFFE0DDC09}"/>
              </a:ext>
            </a:extLst>
          </p:cNvPr>
          <p:cNvSpPr txBox="1"/>
          <p:nvPr/>
        </p:nvSpPr>
        <p:spPr>
          <a:xfrm>
            <a:off x="323528" y="3861048"/>
            <a:ext cx="8597225" cy="830997"/>
          </a:xfrm>
          <a:prstGeom prst="rect">
            <a:avLst/>
          </a:prstGeom>
          <a:noFill/>
        </p:spPr>
        <p:txBody>
          <a:bodyPr wrap="none" rtlCol="0">
            <a:spAutoFit/>
          </a:bodyPr>
          <a:lstStyle/>
          <a:p>
            <a:r>
              <a:rPr kumimoji="1" lang="ja-JP" altLang="en-US" sz="2400"/>
              <a:t>関数の第一引数に自分自身が渡されてくるので、</a:t>
            </a:r>
            <a:r>
              <a:rPr kumimoji="1" lang="en-US" altLang="ja-JP" sz="2400"/>
              <a:t>self</a:t>
            </a:r>
            <a:r>
              <a:rPr kumimoji="1" lang="ja-JP" altLang="en-US" sz="2400"/>
              <a:t>で受ける</a:t>
            </a:r>
            <a:endParaRPr kumimoji="1" lang="en-US" altLang="ja-JP" sz="2400"/>
          </a:p>
          <a:p>
            <a:r>
              <a:rPr lang="ja-JP" altLang="en-US" sz="2400"/>
              <a:t>メソッド内で属性にアクセスする場合は「</a:t>
            </a:r>
            <a:r>
              <a:rPr lang="en-US" altLang="ja-JP" sz="2400"/>
              <a:t>self.</a:t>
            </a:r>
            <a:r>
              <a:rPr lang="ja-JP" altLang="en-US" sz="2400"/>
              <a:t>名前」を使う</a:t>
            </a:r>
            <a:endParaRPr kumimoji="1" lang="ja-JP" altLang="en-US" sz="2400"/>
          </a:p>
        </p:txBody>
      </p:sp>
      <p:sp>
        <p:nvSpPr>
          <p:cNvPr id="6" name="テキスト ボックス 5">
            <a:extLst>
              <a:ext uri="{FF2B5EF4-FFF2-40B4-BE49-F238E27FC236}">
                <a16:creationId xmlns:a16="http://schemas.microsoft.com/office/drawing/2014/main" id="{8647CAAF-75C7-4642-BBF8-C2FCF5D7C1B6}"/>
              </a:ext>
            </a:extLst>
          </p:cNvPr>
          <p:cNvSpPr txBox="1"/>
          <p:nvPr/>
        </p:nvSpPr>
        <p:spPr>
          <a:xfrm>
            <a:off x="323528" y="5157192"/>
            <a:ext cx="8526693" cy="830997"/>
          </a:xfrm>
          <a:prstGeom prst="rect">
            <a:avLst/>
          </a:prstGeom>
          <a:noFill/>
        </p:spPr>
        <p:txBody>
          <a:bodyPr wrap="none" rtlCol="0">
            <a:spAutoFit/>
          </a:bodyPr>
          <a:lstStyle/>
          <a:p>
            <a:r>
              <a:rPr lang="ja-JP" altLang="en-US" sz="2400"/>
              <a:t>メソッド名も、先頭にアンダースコア二つ「</a:t>
            </a:r>
            <a:r>
              <a:rPr lang="en-US" altLang="ja-JP" sz="2400"/>
              <a:t>__</a:t>
            </a:r>
            <a:r>
              <a:rPr lang="ja-JP" altLang="en-US" sz="2400"/>
              <a:t>」をつけると</a:t>
            </a:r>
            <a:endParaRPr lang="en-US" altLang="ja-JP" sz="2400"/>
          </a:p>
          <a:p>
            <a:r>
              <a:rPr kumimoji="1" lang="ja-JP" altLang="en-US" sz="2400"/>
              <a:t>外から見えなくなる</a:t>
            </a:r>
          </a:p>
        </p:txBody>
      </p:sp>
      <p:sp>
        <p:nvSpPr>
          <p:cNvPr id="7" name="テキスト ボックス 6">
            <a:extLst>
              <a:ext uri="{FF2B5EF4-FFF2-40B4-BE49-F238E27FC236}">
                <a16:creationId xmlns:a16="http://schemas.microsoft.com/office/drawing/2014/main" id="{F2794D42-C28B-5B4E-B752-BF5575E77597}"/>
              </a:ext>
            </a:extLst>
          </p:cNvPr>
          <p:cNvSpPr txBox="1"/>
          <p:nvPr/>
        </p:nvSpPr>
        <p:spPr>
          <a:xfrm>
            <a:off x="1259632" y="6381328"/>
            <a:ext cx="7351693" cy="307777"/>
          </a:xfrm>
          <a:prstGeom prst="rect">
            <a:avLst/>
          </a:prstGeom>
          <a:noFill/>
        </p:spPr>
        <p:txBody>
          <a:bodyPr wrap="none" rtlCol="0">
            <a:spAutoFit/>
          </a:bodyPr>
          <a:lstStyle/>
          <a:p>
            <a:r>
              <a:rPr kumimoji="1" lang="en-US" altLang="ja-JP" sz="1400"/>
              <a:t>※ </a:t>
            </a:r>
            <a:r>
              <a:rPr kumimoji="1" lang="ja-JP" altLang="en-US" sz="1400"/>
              <a:t>実際にはマングリング</a:t>
            </a:r>
            <a:r>
              <a:rPr kumimoji="1" lang="en-US" altLang="ja-JP" sz="1400"/>
              <a:t>(</a:t>
            </a:r>
            <a:r>
              <a:rPr kumimoji="1" lang="ja-JP" altLang="en-US" sz="1400"/>
              <a:t>難読化</a:t>
            </a:r>
            <a:r>
              <a:rPr kumimoji="1" lang="en-US" altLang="ja-JP" sz="1400"/>
              <a:t>)</a:t>
            </a:r>
            <a:r>
              <a:rPr kumimoji="1" lang="ja-JP" altLang="en-US" sz="1400"/>
              <a:t>されているだけで、完全に隠蔽されているわけではない</a:t>
            </a:r>
          </a:p>
        </p:txBody>
      </p:sp>
    </p:spTree>
    <p:extLst>
      <p:ext uri="{BB962C8B-B14F-4D97-AF65-F5344CB8AC3E}">
        <p14:creationId xmlns:p14="http://schemas.microsoft.com/office/powerpoint/2010/main" val="8525578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BB03D99-3E80-C347-B85E-76859E371A63}"/>
              </a:ext>
            </a:extLst>
          </p:cNvPr>
          <p:cNvSpPr>
            <a:spLocks noGrp="1"/>
          </p:cNvSpPr>
          <p:nvPr>
            <p:ph type="body" sz="quarter" idx="10"/>
          </p:nvPr>
        </p:nvSpPr>
        <p:spPr/>
        <p:txBody>
          <a:bodyPr/>
          <a:lstStyle/>
          <a:p>
            <a:r>
              <a:rPr kumimoji="1" lang="ja-JP" altLang="en-US"/>
              <a:t>クラスの例</a:t>
            </a:r>
          </a:p>
        </p:txBody>
      </p:sp>
      <p:sp>
        <p:nvSpPr>
          <p:cNvPr id="3" name="正方形/長方形 2">
            <a:extLst>
              <a:ext uri="{FF2B5EF4-FFF2-40B4-BE49-F238E27FC236}">
                <a16:creationId xmlns:a16="http://schemas.microsoft.com/office/drawing/2014/main" id="{9ED77E09-D963-D246-AB31-9A7F6943F0BF}"/>
              </a:ext>
            </a:extLst>
          </p:cNvPr>
          <p:cNvSpPr/>
          <p:nvPr/>
        </p:nvSpPr>
        <p:spPr>
          <a:xfrm>
            <a:off x="251520" y="1628800"/>
            <a:ext cx="3789820" cy="646331"/>
          </a:xfrm>
          <a:prstGeom prst="rect">
            <a:avLst/>
          </a:prstGeom>
        </p:spPr>
        <p:txBody>
          <a:bodyPr wrap="none">
            <a:spAutoFit/>
          </a:bodyPr>
          <a:lstStyle/>
          <a:p>
            <a:r>
              <a:rPr lang="en" altLang="ja-JP" sz="3600" b="0">
                <a:solidFill>
                  <a:srgbClr val="24292E"/>
                </a:solidFill>
                <a:effectLst/>
                <a:latin typeface="Menlo" panose="020B0609030804020204" pitchFamily="49" charset="0"/>
              </a:rPr>
              <a:t>c </a:t>
            </a:r>
            <a:r>
              <a:rPr lang="en" altLang="ja-JP" sz="3600" b="0">
                <a:solidFill>
                  <a:srgbClr val="D73A49"/>
                </a:solidFill>
                <a:effectLst/>
                <a:latin typeface="Menlo" panose="020B0609030804020204" pitchFamily="49" charset="0"/>
              </a:rPr>
              <a:t>=</a:t>
            </a:r>
            <a:r>
              <a:rPr lang="en" altLang="ja-JP" sz="3600" b="0">
                <a:solidFill>
                  <a:srgbClr val="24292E"/>
                </a:solidFill>
                <a:effectLst/>
                <a:latin typeface="Menlo" panose="020B0609030804020204" pitchFamily="49" charset="0"/>
              </a:rPr>
              <a:t> </a:t>
            </a:r>
            <a:r>
              <a:rPr lang="en" altLang="ja-JP" sz="3600" b="0">
                <a:solidFill>
                  <a:srgbClr val="6F42C1"/>
                </a:solidFill>
                <a:effectLst/>
                <a:latin typeface="Menlo" panose="020B0609030804020204" pitchFamily="49" charset="0"/>
              </a:rPr>
              <a:t>Counter()</a:t>
            </a:r>
            <a:endParaRPr lang="en" altLang="ja-JP" sz="3600" b="0">
              <a:solidFill>
                <a:srgbClr val="24292E"/>
              </a:solidFill>
              <a:effectLst/>
              <a:latin typeface="Menlo" panose="020B0609030804020204" pitchFamily="49" charset="0"/>
            </a:endParaRPr>
          </a:p>
        </p:txBody>
      </p:sp>
      <p:sp>
        <p:nvSpPr>
          <p:cNvPr id="4" name="テキスト ボックス 3">
            <a:extLst>
              <a:ext uri="{FF2B5EF4-FFF2-40B4-BE49-F238E27FC236}">
                <a16:creationId xmlns:a16="http://schemas.microsoft.com/office/drawing/2014/main" id="{E31584E5-8ABB-6647-ACB3-E19D0B2DB8CC}"/>
              </a:ext>
            </a:extLst>
          </p:cNvPr>
          <p:cNvSpPr txBox="1"/>
          <p:nvPr/>
        </p:nvSpPr>
        <p:spPr>
          <a:xfrm>
            <a:off x="251520" y="1124744"/>
            <a:ext cx="8648521" cy="400110"/>
          </a:xfrm>
          <a:prstGeom prst="rect">
            <a:avLst/>
          </a:prstGeom>
          <a:noFill/>
        </p:spPr>
        <p:txBody>
          <a:bodyPr wrap="none" rtlCol="0">
            <a:spAutoFit/>
          </a:bodyPr>
          <a:lstStyle/>
          <a:p>
            <a:r>
              <a:rPr kumimoji="1" lang="ja-JP" altLang="en-US" sz="2000"/>
              <a:t>クラス名を関数のように呼び出すとそのクラスのインスタンスが作られる</a:t>
            </a:r>
          </a:p>
        </p:txBody>
      </p:sp>
      <p:sp>
        <p:nvSpPr>
          <p:cNvPr id="5" name="テキスト ボックス 4">
            <a:extLst>
              <a:ext uri="{FF2B5EF4-FFF2-40B4-BE49-F238E27FC236}">
                <a16:creationId xmlns:a16="http://schemas.microsoft.com/office/drawing/2014/main" id="{1E177F20-F4B8-FC49-A729-63188FB41D67}"/>
              </a:ext>
            </a:extLst>
          </p:cNvPr>
          <p:cNvSpPr txBox="1"/>
          <p:nvPr/>
        </p:nvSpPr>
        <p:spPr>
          <a:xfrm>
            <a:off x="251520" y="2492896"/>
            <a:ext cx="5057795" cy="400110"/>
          </a:xfrm>
          <a:prstGeom prst="rect">
            <a:avLst/>
          </a:prstGeom>
          <a:noFill/>
        </p:spPr>
        <p:txBody>
          <a:bodyPr wrap="none" rtlCol="0">
            <a:spAutoFit/>
          </a:bodyPr>
          <a:lstStyle/>
          <a:p>
            <a:r>
              <a:rPr kumimoji="1" lang="ja-JP" altLang="en-US" sz="2000"/>
              <a:t>クラスの中で定義された関数を呼び出せる</a:t>
            </a:r>
          </a:p>
        </p:txBody>
      </p:sp>
      <p:sp>
        <p:nvSpPr>
          <p:cNvPr id="6" name="正方形/長方形 5">
            <a:extLst>
              <a:ext uri="{FF2B5EF4-FFF2-40B4-BE49-F238E27FC236}">
                <a16:creationId xmlns:a16="http://schemas.microsoft.com/office/drawing/2014/main" id="{66F69873-2AF7-4943-827E-ACD52F5325C9}"/>
              </a:ext>
            </a:extLst>
          </p:cNvPr>
          <p:cNvSpPr/>
          <p:nvPr/>
        </p:nvSpPr>
        <p:spPr>
          <a:xfrm>
            <a:off x="323528" y="2996952"/>
            <a:ext cx="3600400" cy="1384995"/>
          </a:xfrm>
          <a:prstGeom prst="rect">
            <a:avLst/>
          </a:prstGeom>
        </p:spPr>
        <p:txBody>
          <a:bodyPr wrap="square">
            <a:spAutoFit/>
          </a:bodyPr>
          <a:lstStyle/>
          <a:p>
            <a:r>
              <a:rPr lang="en" altLang="ja-JP" sz="2800" b="0">
                <a:solidFill>
                  <a:srgbClr val="24292E"/>
                </a:solidFill>
                <a:effectLst/>
                <a:latin typeface="Menlo" panose="020B0609030804020204" pitchFamily="49" charset="0"/>
              </a:rPr>
              <a:t>c.</a:t>
            </a:r>
            <a:r>
              <a:rPr lang="en" altLang="ja-JP" sz="2800" b="0">
                <a:solidFill>
                  <a:srgbClr val="6F42C1"/>
                </a:solidFill>
                <a:effectLst/>
                <a:latin typeface="Menlo" panose="020B0609030804020204" pitchFamily="49" charset="0"/>
              </a:rPr>
              <a:t>count()</a:t>
            </a:r>
            <a:r>
              <a:rPr lang="en" altLang="ja-JP" sz="2800" b="0">
                <a:solidFill>
                  <a:srgbClr val="24292E"/>
                </a:solidFill>
                <a:effectLst/>
                <a:latin typeface="Menlo" panose="020B0609030804020204" pitchFamily="49" charset="0"/>
              </a:rPr>
              <a:t> </a:t>
            </a:r>
            <a:r>
              <a:rPr lang="en" altLang="ja-JP" sz="2800" b="0">
                <a:solidFill>
                  <a:srgbClr val="6A737D"/>
                </a:solidFill>
                <a:effectLst/>
                <a:latin typeface="Menlo" panose="020B0609030804020204" pitchFamily="49" charset="0"/>
              </a:rPr>
              <a:t>#=&gt; 1</a:t>
            </a:r>
            <a:endParaRPr lang="en" altLang="ja-JP" sz="2800" b="0">
              <a:solidFill>
                <a:srgbClr val="24292E"/>
              </a:solidFill>
              <a:effectLst/>
              <a:latin typeface="Menlo" panose="020B0609030804020204" pitchFamily="49" charset="0"/>
            </a:endParaRPr>
          </a:p>
          <a:p>
            <a:r>
              <a:rPr lang="en" altLang="ja-JP" sz="2800" b="0">
                <a:solidFill>
                  <a:srgbClr val="24292E"/>
                </a:solidFill>
                <a:effectLst/>
                <a:latin typeface="Menlo" panose="020B0609030804020204" pitchFamily="49" charset="0"/>
              </a:rPr>
              <a:t>c.</a:t>
            </a:r>
            <a:r>
              <a:rPr lang="en" altLang="ja-JP" sz="2800" b="0">
                <a:solidFill>
                  <a:srgbClr val="6F42C1"/>
                </a:solidFill>
                <a:effectLst/>
                <a:latin typeface="Menlo" panose="020B0609030804020204" pitchFamily="49" charset="0"/>
              </a:rPr>
              <a:t>count()</a:t>
            </a:r>
            <a:r>
              <a:rPr lang="en" altLang="ja-JP" sz="2800" b="0">
                <a:solidFill>
                  <a:srgbClr val="24292E"/>
                </a:solidFill>
                <a:effectLst/>
                <a:latin typeface="Menlo" panose="020B0609030804020204" pitchFamily="49" charset="0"/>
              </a:rPr>
              <a:t> </a:t>
            </a:r>
            <a:r>
              <a:rPr lang="en" altLang="ja-JP" sz="2800" b="0">
                <a:solidFill>
                  <a:srgbClr val="6A737D"/>
                </a:solidFill>
                <a:effectLst/>
                <a:latin typeface="Menlo" panose="020B0609030804020204" pitchFamily="49" charset="0"/>
              </a:rPr>
              <a:t>#=&gt; 2</a:t>
            </a:r>
            <a:endParaRPr lang="en" altLang="ja-JP" sz="2800" b="0">
              <a:solidFill>
                <a:srgbClr val="24292E"/>
              </a:solidFill>
              <a:effectLst/>
              <a:latin typeface="Menlo" panose="020B0609030804020204" pitchFamily="49" charset="0"/>
            </a:endParaRPr>
          </a:p>
          <a:p>
            <a:r>
              <a:rPr lang="en" altLang="ja-JP" sz="2800" b="0">
                <a:solidFill>
                  <a:srgbClr val="24292E"/>
                </a:solidFill>
                <a:effectLst/>
                <a:latin typeface="Menlo" panose="020B0609030804020204" pitchFamily="49" charset="0"/>
              </a:rPr>
              <a:t>c.</a:t>
            </a:r>
            <a:r>
              <a:rPr lang="en" altLang="ja-JP" sz="2800" b="0">
                <a:solidFill>
                  <a:srgbClr val="6F42C1"/>
                </a:solidFill>
                <a:effectLst/>
                <a:latin typeface="Menlo" panose="020B0609030804020204" pitchFamily="49" charset="0"/>
              </a:rPr>
              <a:t>count()</a:t>
            </a:r>
            <a:r>
              <a:rPr lang="en" altLang="ja-JP" sz="2800" b="0">
                <a:solidFill>
                  <a:srgbClr val="24292E"/>
                </a:solidFill>
                <a:effectLst/>
                <a:latin typeface="Menlo" panose="020B0609030804020204" pitchFamily="49" charset="0"/>
              </a:rPr>
              <a:t> </a:t>
            </a:r>
            <a:r>
              <a:rPr lang="en" altLang="ja-JP" sz="2800" b="0">
                <a:solidFill>
                  <a:srgbClr val="6A737D"/>
                </a:solidFill>
                <a:effectLst/>
                <a:latin typeface="Menlo" panose="020B0609030804020204" pitchFamily="49" charset="0"/>
              </a:rPr>
              <a:t>#=&gt; 3</a:t>
            </a:r>
            <a:endParaRPr lang="en" altLang="ja-JP" sz="2800" b="0">
              <a:solidFill>
                <a:srgbClr val="24292E"/>
              </a:solidFill>
              <a:effectLst/>
              <a:latin typeface="Menlo" panose="020B0609030804020204" pitchFamily="49" charset="0"/>
            </a:endParaRPr>
          </a:p>
        </p:txBody>
      </p:sp>
      <p:sp>
        <p:nvSpPr>
          <p:cNvPr id="7" name="正方形/長方形 6">
            <a:extLst>
              <a:ext uri="{FF2B5EF4-FFF2-40B4-BE49-F238E27FC236}">
                <a16:creationId xmlns:a16="http://schemas.microsoft.com/office/drawing/2014/main" id="{CDA1A0FA-9B0B-EE44-AE9F-2394C4C9E4F2}"/>
              </a:ext>
            </a:extLst>
          </p:cNvPr>
          <p:cNvSpPr/>
          <p:nvPr/>
        </p:nvSpPr>
        <p:spPr>
          <a:xfrm>
            <a:off x="323528" y="5013176"/>
            <a:ext cx="3214341" cy="523220"/>
          </a:xfrm>
          <a:prstGeom prst="rect">
            <a:avLst/>
          </a:prstGeom>
        </p:spPr>
        <p:txBody>
          <a:bodyPr wrap="none">
            <a:spAutoFit/>
          </a:bodyPr>
          <a:lstStyle/>
          <a:p>
            <a:r>
              <a:rPr lang="en" altLang="ja-JP" sz="2800" b="0">
                <a:solidFill>
                  <a:srgbClr val="005CC5"/>
                </a:solidFill>
                <a:effectLst/>
                <a:latin typeface="Menlo" panose="020B0609030804020204" pitchFamily="49" charset="0"/>
              </a:rPr>
              <a:t>print</a:t>
            </a:r>
            <a:r>
              <a:rPr lang="en" altLang="ja-JP" sz="2800" b="0">
                <a:solidFill>
                  <a:srgbClr val="6F42C1"/>
                </a:solidFill>
                <a:effectLst/>
                <a:latin typeface="Menlo" panose="020B0609030804020204" pitchFamily="49" charset="0"/>
              </a:rPr>
              <a:t>(c.__num)</a:t>
            </a:r>
            <a:endParaRPr lang="en" altLang="ja-JP" sz="2800" b="0">
              <a:solidFill>
                <a:srgbClr val="24292E"/>
              </a:solidFill>
              <a:effectLst/>
              <a:latin typeface="Menlo" panose="020B0609030804020204" pitchFamily="49" charset="0"/>
            </a:endParaRPr>
          </a:p>
        </p:txBody>
      </p:sp>
      <p:sp>
        <p:nvSpPr>
          <p:cNvPr id="8" name="テキスト ボックス 7">
            <a:extLst>
              <a:ext uri="{FF2B5EF4-FFF2-40B4-BE49-F238E27FC236}">
                <a16:creationId xmlns:a16="http://schemas.microsoft.com/office/drawing/2014/main" id="{771B2013-3B6B-BA49-8F5D-C6C5DD8963D5}"/>
              </a:ext>
            </a:extLst>
          </p:cNvPr>
          <p:cNvSpPr txBox="1"/>
          <p:nvPr/>
        </p:nvSpPr>
        <p:spPr>
          <a:xfrm>
            <a:off x="251520" y="4509120"/>
            <a:ext cx="6276077" cy="400110"/>
          </a:xfrm>
          <a:prstGeom prst="rect">
            <a:avLst/>
          </a:prstGeom>
          <a:noFill/>
        </p:spPr>
        <p:txBody>
          <a:bodyPr wrap="none" rtlCol="0">
            <a:spAutoFit/>
          </a:bodyPr>
          <a:lstStyle/>
          <a:p>
            <a:r>
              <a:rPr kumimoji="1" lang="ja-JP" altLang="en-US" sz="2000"/>
              <a:t>頭に「</a:t>
            </a:r>
            <a:r>
              <a:rPr kumimoji="1" lang="en-US" altLang="ja-JP" sz="2000"/>
              <a:t>__</a:t>
            </a:r>
            <a:r>
              <a:rPr kumimoji="1" lang="ja-JP" altLang="en-US" sz="2000"/>
              <a:t>」がついた変数は参照できない</a:t>
            </a:r>
            <a:r>
              <a:rPr lang="en-US" altLang="ja-JP" sz="2000"/>
              <a:t>(</a:t>
            </a:r>
            <a:r>
              <a:rPr lang="ja-JP" altLang="en-US" sz="2000"/>
              <a:t>カプセル化</a:t>
            </a:r>
            <a:r>
              <a:rPr lang="en-US" altLang="ja-JP" sz="2000"/>
              <a:t>)</a:t>
            </a:r>
            <a:endParaRPr kumimoji="1" lang="ja-JP" altLang="en-US" sz="2000"/>
          </a:p>
        </p:txBody>
      </p:sp>
      <p:sp>
        <p:nvSpPr>
          <p:cNvPr id="10" name="正方形/長方形 9">
            <a:extLst>
              <a:ext uri="{FF2B5EF4-FFF2-40B4-BE49-F238E27FC236}">
                <a16:creationId xmlns:a16="http://schemas.microsoft.com/office/drawing/2014/main" id="{1E737AE5-4E7F-0042-9CD2-07B5CE0A0344}"/>
              </a:ext>
            </a:extLst>
          </p:cNvPr>
          <p:cNvSpPr/>
          <p:nvPr/>
        </p:nvSpPr>
        <p:spPr>
          <a:xfrm>
            <a:off x="539552" y="5661248"/>
            <a:ext cx="8064896" cy="369332"/>
          </a:xfrm>
          <a:prstGeom prst="rect">
            <a:avLst/>
          </a:prstGeom>
        </p:spPr>
        <p:txBody>
          <a:bodyPr wrap="square">
            <a:spAutoFit/>
          </a:bodyPr>
          <a:lstStyle/>
          <a:p>
            <a:r>
              <a:rPr lang="en" altLang="ja-JP" b="0">
                <a:solidFill>
                  <a:srgbClr val="FF0000"/>
                </a:solidFill>
                <a:effectLst/>
                <a:latin typeface="Menlo" panose="020B0609030804020204" pitchFamily="49" charset="0"/>
              </a:rPr>
              <a:t>AttributeError</a:t>
            </a:r>
            <a:r>
              <a:rPr lang="en" altLang="ja-JP" b="0">
                <a:effectLst/>
                <a:latin typeface="Menlo" panose="020B0609030804020204" pitchFamily="49" charset="0"/>
              </a:rPr>
              <a:t>: 'Counter' object has no attribute '__num'</a:t>
            </a:r>
          </a:p>
        </p:txBody>
      </p:sp>
    </p:spTree>
    <p:extLst>
      <p:ext uri="{BB962C8B-B14F-4D97-AF65-F5344CB8AC3E}">
        <p14:creationId xmlns:p14="http://schemas.microsoft.com/office/powerpoint/2010/main" val="31490877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20042BD-197E-594F-BC6C-87AE09BD867A}"/>
              </a:ext>
            </a:extLst>
          </p:cNvPr>
          <p:cNvSpPr>
            <a:spLocks noGrp="1"/>
          </p:cNvSpPr>
          <p:nvPr>
            <p:ph type="body" sz="quarter" idx="10"/>
          </p:nvPr>
        </p:nvSpPr>
        <p:spPr/>
        <p:txBody>
          <a:bodyPr/>
          <a:lstStyle/>
          <a:p>
            <a:r>
              <a:rPr kumimoji="1" lang="ja-JP" altLang="en-US"/>
              <a:t>インスタンス</a:t>
            </a:r>
          </a:p>
        </p:txBody>
      </p:sp>
      <p:sp>
        <p:nvSpPr>
          <p:cNvPr id="3" name="正方形/長方形 2">
            <a:extLst>
              <a:ext uri="{FF2B5EF4-FFF2-40B4-BE49-F238E27FC236}">
                <a16:creationId xmlns:a16="http://schemas.microsoft.com/office/drawing/2014/main" id="{D24F3BEC-C327-6B41-B541-056EA68DBB5D}"/>
              </a:ext>
            </a:extLst>
          </p:cNvPr>
          <p:cNvSpPr/>
          <p:nvPr/>
        </p:nvSpPr>
        <p:spPr>
          <a:xfrm>
            <a:off x="251520" y="2204864"/>
            <a:ext cx="4067139" cy="646331"/>
          </a:xfrm>
          <a:prstGeom prst="rect">
            <a:avLst/>
          </a:prstGeom>
        </p:spPr>
        <p:txBody>
          <a:bodyPr wrap="none">
            <a:spAutoFit/>
          </a:bodyPr>
          <a:lstStyle/>
          <a:p>
            <a:r>
              <a:rPr lang="en" altLang="ja-JP" sz="3600" b="0">
                <a:solidFill>
                  <a:srgbClr val="24292E"/>
                </a:solidFill>
                <a:effectLst/>
                <a:latin typeface="Menlo" panose="020B0609030804020204" pitchFamily="49" charset="0"/>
              </a:rPr>
              <a:t>c1 </a:t>
            </a:r>
            <a:r>
              <a:rPr lang="en" altLang="ja-JP" sz="3600" b="0">
                <a:solidFill>
                  <a:srgbClr val="D73A49"/>
                </a:solidFill>
                <a:effectLst/>
                <a:latin typeface="Menlo" panose="020B0609030804020204" pitchFamily="49" charset="0"/>
              </a:rPr>
              <a:t>=</a:t>
            </a:r>
            <a:r>
              <a:rPr lang="en" altLang="ja-JP" sz="3600" b="0">
                <a:solidFill>
                  <a:srgbClr val="24292E"/>
                </a:solidFill>
                <a:effectLst/>
                <a:latin typeface="Menlo" panose="020B0609030804020204" pitchFamily="49" charset="0"/>
              </a:rPr>
              <a:t> </a:t>
            </a:r>
            <a:r>
              <a:rPr lang="en" altLang="ja-JP" sz="3600" b="0">
                <a:solidFill>
                  <a:srgbClr val="6F42C1"/>
                </a:solidFill>
                <a:effectLst/>
                <a:latin typeface="Menlo" panose="020B0609030804020204" pitchFamily="49" charset="0"/>
              </a:rPr>
              <a:t>Counter()</a:t>
            </a:r>
            <a:endParaRPr lang="en" altLang="ja-JP" sz="3600" b="0">
              <a:solidFill>
                <a:srgbClr val="24292E"/>
              </a:solidFill>
              <a:effectLst/>
              <a:latin typeface="Menlo" panose="020B0609030804020204" pitchFamily="49" charset="0"/>
            </a:endParaRPr>
          </a:p>
        </p:txBody>
      </p:sp>
      <p:sp>
        <p:nvSpPr>
          <p:cNvPr id="4" name="正方形/長方形 3">
            <a:extLst>
              <a:ext uri="{FF2B5EF4-FFF2-40B4-BE49-F238E27FC236}">
                <a16:creationId xmlns:a16="http://schemas.microsoft.com/office/drawing/2014/main" id="{5D9F7FF8-9EF8-C84B-A396-044266B2C60D}"/>
              </a:ext>
            </a:extLst>
          </p:cNvPr>
          <p:cNvSpPr/>
          <p:nvPr/>
        </p:nvSpPr>
        <p:spPr>
          <a:xfrm>
            <a:off x="323528" y="3501008"/>
            <a:ext cx="3816424" cy="1384995"/>
          </a:xfrm>
          <a:prstGeom prst="rect">
            <a:avLst/>
          </a:prstGeom>
        </p:spPr>
        <p:txBody>
          <a:bodyPr wrap="square">
            <a:spAutoFit/>
          </a:bodyPr>
          <a:lstStyle/>
          <a:p>
            <a:r>
              <a:rPr lang="en" altLang="ja-JP" sz="2800" b="0">
                <a:solidFill>
                  <a:srgbClr val="24292E"/>
                </a:solidFill>
                <a:effectLst/>
                <a:latin typeface="Menlo" panose="020B0609030804020204" pitchFamily="49" charset="0"/>
              </a:rPr>
              <a:t>c1.</a:t>
            </a:r>
            <a:r>
              <a:rPr lang="en" altLang="ja-JP" sz="2800" b="0">
                <a:solidFill>
                  <a:srgbClr val="6F42C1"/>
                </a:solidFill>
                <a:effectLst/>
                <a:latin typeface="Menlo" panose="020B0609030804020204" pitchFamily="49" charset="0"/>
              </a:rPr>
              <a:t>count()</a:t>
            </a:r>
            <a:r>
              <a:rPr lang="en" altLang="ja-JP" sz="2800" b="0">
                <a:solidFill>
                  <a:srgbClr val="24292E"/>
                </a:solidFill>
                <a:effectLst/>
                <a:latin typeface="Menlo" panose="020B0609030804020204" pitchFamily="49" charset="0"/>
              </a:rPr>
              <a:t> </a:t>
            </a:r>
            <a:r>
              <a:rPr lang="en" altLang="ja-JP" sz="2800" b="0">
                <a:solidFill>
                  <a:srgbClr val="6A737D"/>
                </a:solidFill>
                <a:effectLst/>
                <a:latin typeface="Menlo" panose="020B0609030804020204" pitchFamily="49" charset="0"/>
              </a:rPr>
              <a:t>#=&gt; 1</a:t>
            </a:r>
            <a:endParaRPr lang="en" altLang="ja-JP" sz="2800" b="0">
              <a:solidFill>
                <a:srgbClr val="24292E"/>
              </a:solidFill>
              <a:effectLst/>
              <a:latin typeface="Menlo" panose="020B0609030804020204" pitchFamily="49" charset="0"/>
            </a:endParaRPr>
          </a:p>
          <a:p>
            <a:r>
              <a:rPr lang="en" altLang="ja-JP" sz="2800" b="0">
                <a:solidFill>
                  <a:srgbClr val="24292E"/>
                </a:solidFill>
                <a:effectLst/>
                <a:latin typeface="Menlo" panose="020B0609030804020204" pitchFamily="49" charset="0"/>
              </a:rPr>
              <a:t>c1.</a:t>
            </a:r>
            <a:r>
              <a:rPr lang="en" altLang="ja-JP" sz="2800" b="0">
                <a:solidFill>
                  <a:srgbClr val="6F42C1"/>
                </a:solidFill>
                <a:effectLst/>
                <a:latin typeface="Menlo" panose="020B0609030804020204" pitchFamily="49" charset="0"/>
              </a:rPr>
              <a:t>count()</a:t>
            </a:r>
            <a:r>
              <a:rPr lang="en" altLang="ja-JP" sz="2800" b="0">
                <a:solidFill>
                  <a:srgbClr val="24292E"/>
                </a:solidFill>
                <a:effectLst/>
                <a:latin typeface="Menlo" panose="020B0609030804020204" pitchFamily="49" charset="0"/>
              </a:rPr>
              <a:t> </a:t>
            </a:r>
            <a:r>
              <a:rPr lang="en" altLang="ja-JP" sz="2800" b="0">
                <a:solidFill>
                  <a:srgbClr val="6A737D"/>
                </a:solidFill>
                <a:effectLst/>
                <a:latin typeface="Menlo" panose="020B0609030804020204" pitchFamily="49" charset="0"/>
              </a:rPr>
              <a:t>#=&gt; 2</a:t>
            </a:r>
            <a:endParaRPr lang="en" altLang="ja-JP" sz="2800" b="0">
              <a:solidFill>
                <a:srgbClr val="24292E"/>
              </a:solidFill>
              <a:effectLst/>
              <a:latin typeface="Menlo" panose="020B0609030804020204" pitchFamily="49" charset="0"/>
            </a:endParaRPr>
          </a:p>
          <a:p>
            <a:r>
              <a:rPr lang="en" altLang="ja-JP" sz="2800" b="0">
                <a:solidFill>
                  <a:srgbClr val="24292E"/>
                </a:solidFill>
                <a:effectLst/>
                <a:latin typeface="Menlo" panose="020B0609030804020204" pitchFamily="49" charset="0"/>
              </a:rPr>
              <a:t>c1.</a:t>
            </a:r>
            <a:r>
              <a:rPr lang="en" altLang="ja-JP" sz="2800" b="0">
                <a:solidFill>
                  <a:srgbClr val="6F42C1"/>
                </a:solidFill>
                <a:effectLst/>
                <a:latin typeface="Menlo" panose="020B0609030804020204" pitchFamily="49" charset="0"/>
              </a:rPr>
              <a:t>count()</a:t>
            </a:r>
            <a:r>
              <a:rPr lang="en" altLang="ja-JP" sz="2800" b="0">
                <a:solidFill>
                  <a:srgbClr val="24292E"/>
                </a:solidFill>
                <a:effectLst/>
                <a:latin typeface="Menlo" panose="020B0609030804020204" pitchFamily="49" charset="0"/>
              </a:rPr>
              <a:t> </a:t>
            </a:r>
            <a:r>
              <a:rPr lang="en" altLang="ja-JP" sz="2800" b="0">
                <a:solidFill>
                  <a:srgbClr val="6A737D"/>
                </a:solidFill>
                <a:effectLst/>
                <a:latin typeface="Menlo" panose="020B0609030804020204" pitchFamily="49" charset="0"/>
              </a:rPr>
              <a:t>#=&gt; 3</a:t>
            </a:r>
            <a:endParaRPr lang="en" altLang="ja-JP" sz="2800" b="0">
              <a:solidFill>
                <a:srgbClr val="24292E"/>
              </a:solidFill>
              <a:effectLst/>
              <a:latin typeface="Menlo" panose="020B0609030804020204" pitchFamily="49" charset="0"/>
            </a:endParaRPr>
          </a:p>
        </p:txBody>
      </p:sp>
      <p:sp>
        <p:nvSpPr>
          <p:cNvPr id="5" name="正方形/長方形 4">
            <a:extLst>
              <a:ext uri="{FF2B5EF4-FFF2-40B4-BE49-F238E27FC236}">
                <a16:creationId xmlns:a16="http://schemas.microsoft.com/office/drawing/2014/main" id="{2479BA06-A032-3440-AE0A-D224B2B72AC5}"/>
              </a:ext>
            </a:extLst>
          </p:cNvPr>
          <p:cNvSpPr/>
          <p:nvPr/>
        </p:nvSpPr>
        <p:spPr>
          <a:xfrm>
            <a:off x="4644008" y="2204864"/>
            <a:ext cx="4067139" cy="646331"/>
          </a:xfrm>
          <a:prstGeom prst="rect">
            <a:avLst/>
          </a:prstGeom>
        </p:spPr>
        <p:txBody>
          <a:bodyPr wrap="none">
            <a:spAutoFit/>
          </a:bodyPr>
          <a:lstStyle/>
          <a:p>
            <a:r>
              <a:rPr lang="en" altLang="ja-JP" sz="3600" b="0">
                <a:solidFill>
                  <a:srgbClr val="24292E"/>
                </a:solidFill>
                <a:effectLst/>
                <a:latin typeface="Menlo" panose="020B0609030804020204" pitchFamily="49" charset="0"/>
              </a:rPr>
              <a:t>c2 </a:t>
            </a:r>
            <a:r>
              <a:rPr lang="en" altLang="ja-JP" sz="3600" b="0">
                <a:solidFill>
                  <a:srgbClr val="D73A49"/>
                </a:solidFill>
                <a:effectLst/>
                <a:latin typeface="Menlo" panose="020B0609030804020204" pitchFamily="49" charset="0"/>
              </a:rPr>
              <a:t>=</a:t>
            </a:r>
            <a:r>
              <a:rPr lang="en" altLang="ja-JP" sz="3600" b="0">
                <a:solidFill>
                  <a:srgbClr val="24292E"/>
                </a:solidFill>
                <a:effectLst/>
                <a:latin typeface="Menlo" panose="020B0609030804020204" pitchFamily="49" charset="0"/>
              </a:rPr>
              <a:t> </a:t>
            </a:r>
            <a:r>
              <a:rPr lang="en" altLang="ja-JP" sz="3600" b="0">
                <a:solidFill>
                  <a:srgbClr val="6F42C1"/>
                </a:solidFill>
                <a:effectLst/>
                <a:latin typeface="Menlo" panose="020B0609030804020204" pitchFamily="49" charset="0"/>
              </a:rPr>
              <a:t>Counter()</a:t>
            </a:r>
            <a:endParaRPr lang="en" altLang="ja-JP" sz="3600" b="0">
              <a:solidFill>
                <a:srgbClr val="24292E"/>
              </a:solidFill>
              <a:effectLst/>
              <a:latin typeface="Menlo" panose="020B0609030804020204" pitchFamily="49" charset="0"/>
            </a:endParaRPr>
          </a:p>
        </p:txBody>
      </p:sp>
      <p:sp>
        <p:nvSpPr>
          <p:cNvPr id="6" name="正方形/長方形 5">
            <a:extLst>
              <a:ext uri="{FF2B5EF4-FFF2-40B4-BE49-F238E27FC236}">
                <a16:creationId xmlns:a16="http://schemas.microsoft.com/office/drawing/2014/main" id="{585EE583-2DCC-374B-B354-1837122ED5B5}"/>
              </a:ext>
            </a:extLst>
          </p:cNvPr>
          <p:cNvSpPr/>
          <p:nvPr/>
        </p:nvSpPr>
        <p:spPr>
          <a:xfrm>
            <a:off x="4788024" y="3501008"/>
            <a:ext cx="3888432" cy="1384995"/>
          </a:xfrm>
          <a:prstGeom prst="rect">
            <a:avLst/>
          </a:prstGeom>
        </p:spPr>
        <p:txBody>
          <a:bodyPr wrap="square">
            <a:spAutoFit/>
          </a:bodyPr>
          <a:lstStyle/>
          <a:p>
            <a:r>
              <a:rPr lang="en" altLang="ja-JP" sz="2800" b="0">
                <a:solidFill>
                  <a:srgbClr val="24292E"/>
                </a:solidFill>
                <a:effectLst/>
                <a:latin typeface="Menlo" panose="020B0609030804020204" pitchFamily="49" charset="0"/>
              </a:rPr>
              <a:t>c2.</a:t>
            </a:r>
            <a:r>
              <a:rPr lang="en" altLang="ja-JP" sz="2800" b="0">
                <a:solidFill>
                  <a:srgbClr val="6F42C1"/>
                </a:solidFill>
                <a:effectLst/>
                <a:latin typeface="Menlo" panose="020B0609030804020204" pitchFamily="49" charset="0"/>
              </a:rPr>
              <a:t>count()</a:t>
            </a:r>
            <a:r>
              <a:rPr lang="en" altLang="ja-JP" sz="2800" b="0">
                <a:solidFill>
                  <a:srgbClr val="24292E"/>
                </a:solidFill>
                <a:effectLst/>
                <a:latin typeface="Menlo" panose="020B0609030804020204" pitchFamily="49" charset="0"/>
              </a:rPr>
              <a:t> </a:t>
            </a:r>
            <a:r>
              <a:rPr lang="en" altLang="ja-JP" sz="2800" b="0">
                <a:solidFill>
                  <a:srgbClr val="6A737D"/>
                </a:solidFill>
                <a:effectLst/>
                <a:latin typeface="Menlo" panose="020B0609030804020204" pitchFamily="49" charset="0"/>
              </a:rPr>
              <a:t>#=&gt; 1</a:t>
            </a:r>
            <a:endParaRPr lang="en" altLang="ja-JP" sz="2800" b="0">
              <a:solidFill>
                <a:srgbClr val="24292E"/>
              </a:solidFill>
              <a:effectLst/>
              <a:latin typeface="Menlo" panose="020B0609030804020204" pitchFamily="49" charset="0"/>
            </a:endParaRPr>
          </a:p>
          <a:p>
            <a:r>
              <a:rPr lang="en" altLang="ja-JP" sz="2800" b="0">
                <a:solidFill>
                  <a:srgbClr val="24292E"/>
                </a:solidFill>
                <a:effectLst/>
                <a:latin typeface="Menlo" panose="020B0609030804020204" pitchFamily="49" charset="0"/>
              </a:rPr>
              <a:t>c2.</a:t>
            </a:r>
            <a:r>
              <a:rPr lang="en" altLang="ja-JP" sz="2800" b="0">
                <a:solidFill>
                  <a:srgbClr val="6F42C1"/>
                </a:solidFill>
                <a:effectLst/>
                <a:latin typeface="Menlo" panose="020B0609030804020204" pitchFamily="49" charset="0"/>
              </a:rPr>
              <a:t>count()</a:t>
            </a:r>
            <a:r>
              <a:rPr lang="en" altLang="ja-JP" sz="2800" b="0">
                <a:solidFill>
                  <a:srgbClr val="24292E"/>
                </a:solidFill>
                <a:effectLst/>
                <a:latin typeface="Menlo" panose="020B0609030804020204" pitchFamily="49" charset="0"/>
              </a:rPr>
              <a:t> </a:t>
            </a:r>
            <a:r>
              <a:rPr lang="en" altLang="ja-JP" sz="2800" b="0">
                <a:solidFill>
                  <a:srgbClr val="6A737D"/>
                </a:solidFill>
                <a:effectLst/>
                <a:latin typeface="Menlo" panose="020B0609030804020204" pitchFamily="49" charset="0"/>
              </a:rPr>
              <a:t>#=&gt; 2</a:t>
            </a:r>
            <a:endParaRPr lang="en" altLang="ja-JP" sz="2800" b="0">
              <a:solidFill>
                <a:srgbClr val="24292E"/>
              </a:solidFill>
              <a:effectLst/>
              <a:latin typeface="Menlo" panose="020B0609030804020204" pitchFamily="49" charset="0"/>
            </a:endParaRPr>
          </a:p>
          <a:p>
            <a:r>
              <a:rPr lang="en" altLang="ja-JP" sz="2800" b="0">
                <a:solidFill>
                  <a:srgbClr val="24292E"/>
                </a:solidFill>
                <a:effectLst/>
                <a:latin typeface="Menlo" panose="020B0609030804020204" pitchFamily="49" charset="0"/>
              </a:rPr>
              <a:t>c2.</a:t>
            </a:r>
            <a:r>
              <a:rPr lang="en" altLang="ja-JP" sz="2800" b="0">
                <a:solidFill>
                  <a:srgbClr val="6F42C1"/>
                </a:solidFill>
                <a:effectLst/>
                <a:latin typeface="Menlo" panose="020B0609030804020204" pitchFamily="49" charset="0"/>
              </a:rPr>
              <a:t>count()</a:t>
            </a:r>
            <a:r>
              <a:rPr lang="en" altLang="ja-JP" sz="2800" b="0">
                <a:solidFill>
                  <a:srgbClr val="24292E"/>
                </a:solidFill>
                <a:effectLst/>
                <a:latin typeface="Menlo" panose="020B0609030804020204" pitchFamily="49" charset="0"/>
              </a:rPr>
              <a:t> </a:t>
            </a:r>
            <a:r>
              <a:rPr lang="en" altLang="ja-JP" sz="2800" b="0">
                <a:solidFill>
                  <a:srgbClr val="6A737D"/>
                </a:solidFill>
                <a:effectLst/>
                <a:latin typeface="Menlo" panose="020B0609030804020204" pitchFamily="49" charset="0"/>
              </a:rPr>
              <a:t>#=&gt; 3</a:t>
            </a:r>
            <a:endParaRPr lang="en" altLang="ja-JP" sz="2800" b="0">
              <a:solidFill>
                <a:srgbClr val="24292E"/>
              </a:solidFill>
              <a:effectLst/>
              <a:latin typeface="Menlo" panose="020B0609030804020204" pitchFamily="49" charset="0"/>
            </a:endParaRPr>
          </a:p>
        </p:txBody>
      </p:sp>
      <p:sp>
        <p:nvSpPr>
          <p:cNvPr id="7" name="テキスト ボックス 6">
            <a:extLst>
              <a:ext uri="{FF2B5EF4-FFF2-40B4-BE49-F238E27FC236}">
                <a16:creationId xmlns:a16="http://schemas.microsoft.com/office/drawing/2014/main" id="{A6183830-BEA3-6F4B-9EA2-17691327AB6D}"/>
              </a:ext>
            </a:extLst>
          </p:cNvPr>
          <p:cNvSpPr txBox="1"/>
          <p:nvPr/>
        </p:nvSpPr>
        <p:spPr>
          <a:xfrm>
            <a:off x="755576" y="980728"/>
            <a:ext cx="7725192" cy="523220"/>
          </a:xfrm>
          <a:prstGeom prst="rect">
            <a:avLst/>
          </a:prstGeom>
          <a:noFill/>
        </p:spPr>
        <p:txBody>
          <a:bodyPr wrap="none" rtlCol="0">
            <a:spAutoFit/>
          </a:bodyPr>
          <a:lstStyle/>
          <a:p>
            <a:r>
              <a:rPr kumimoji="1" lang="ja-JP" altLang="en-US" sz="2800"/>
              <a:t>異なるインスタンスは、異なる内部状態を持つ</a:t>
            </a:r>
          </a:p>
        </p:txBody>
      </p:sp>
    </p:spTree>
    <p:extLst>
      <p:ext uri="{BB962C8B-B14F-4D97-AF65-F5344CB8AC3E}">
        <p14:creationId xmlns:p14="http://schemas.microsoft.com/office/powerpoint/2010/main" val="32470984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1882F86-F885-AF42-B555-FD32B880D2D3}"/>
              </a:ext>
            </a:extLst>
          </p:cNvPr>
          <p:cNvSpPr>
            <a:spLocks noGrp="1"/>
          </p:cNvSpPr>
          <p:nvPr>
            <p:ph type="body" sz="quarter" idx="10"/>
          </p:nvPr>
        </p:nvSpPr>
        <p:spPr/>
        <p:txBody>
          <a:bodyPr/>
          <a:lstStyle/>
          <a:p>
            <a:r>
              <a:rPr kumimoji="1" lang="ja-JP" altLang="en-US"/>
              <a:t>用語のまとめ</a:t>
            </a:r>
          </a:p>
        </p:txBody>
      </p:sp>
      <p:sp>
        <p:nvSpPr>
          <p:cNvPr id="3" name="テキスト ボックス 2">
            <a:extLst>
              <a:ext uri="{FF2B5EF4-FFF2-40B4-BE49-F238E27FC236}">
                <a16:creationId xmlns:a16="http://schemas.microsoft.com/office/drawing/2014/main" id="{B1069FE3-67B7-9241-8C35-68FFF8830303}"/>
              </a:ext>
            </a:extLst>
          </p:cNvPr>
          <p:cNvSpPr txBox="1"/>
          <p:nvPr/>
        </p:nvSpPr>
        <p:spPr>
          <a:xfrm>
            <a:off x="467544" y="1196752"/>
            <a:ext cx="8280920" cy="1815882"/>
          </a:xfrm>
          <a:prstGeom prst="rect">
            <a:avLst/>
          </a:prstGeom>
          <a:noFill/>
        </p:spPr>
        <p:txBody>
          <a:bodyPr wrap="square" rtlCol="0">
            <a:spAutoFit/>
          </a:bodyPr>
          <a:lstStyle/>
          <a:p>
            <a:r>
              <a:rPr kumimoji="1" lang="ja-JP" altLang="en-US" sz="2800">
                <a:solidFill>
                  <a:srgbClr val="011893"/>
                </a:solidFill>
              </a:rPr>
              <a:t>クラス</a:t>
            </a:r>
            <a:r>
              <a:rPr kumimoji="1" lang="ja-JP" altLang="en-US" sz="2800"/>
              <a:t>：オブジェクトの「雛形」</a:t>
            </a:r>
            <a:endParaRPr kumimoji="1" lang="en-US" altLang="ja-JP" sz="2800"/>
          </a:p>
          <a:p>
            <a:r>
              <a:rPr lang="ja-JP" altLang="en-US" sz="2800">
                <a:solidFill>
                  <a:srgbClr val="011893"/>
                </a:solidFill>
              </a:rPr>
              <a:t>インスタンス</a:t>
            </a:r>
            <a:r>
              <a:rPr lang="ja-JP" altLang="en-US" sz="2800"/>
              <a:t>：クラスから作られたオブジェクト</a:t>
            </a:r>
            <a:endParaRPr lang="en-US" altLang="ja-JP" sz="2800"/>
          </a:p>
          <a:p>
            <a:r>
              <a:rPr lang="ja-JP" altLang="en-US" sz="2800">
                <a:solidFill>
                  <a:srgbClr val="011893"/>
                </a:solidFill>
              </a:rPr>
              <a:t>属性</a:t>
            </a:r>
            <a:r>
              <a:rPr lang="ja-JP" altLang="en-US" sz="2800"/>
              <a:t>：</a:t>
            </a:r>
            <a:r>
              <a:rPr kumimoji="1" lang="ja-JP" altLang="en-US" sz="2800"/>
              <a:t>オブジェクトが持つ内部状態</a:t>
            </a:r>
            <a:r>
              <a:rPr kumimoji="1" lang="en-US" altLang="ja-JP" sz="2800"/>
              <a:t>(</a:t>
            </a:r>
            <a:r>
              <a:rPr kumimoji="1" lang="ja-JP" altLang="en-US" sz="2800"/>
              <a:t>変数</a:t>
            </a:r>
            <a:r>
              <a:rPr kumimoji="1" lang="en-US" altLang="ja-JP" sz="2800"/>
              <a:t>)</a:t>
            </a:r>
          </a:p>
          <a:p>
            <a:r>
              <a:rPr lang="ja-JP" altLang="en-US" sz="2800">
                <a:solidFill>
                  <a:srgbClr val="011893"/>
                </a:solidFill>
              </a:rPr>
              <a:t>メソッド</a:t>
            </a:r>
            <a:r>
              <a:rPr lang="ja-JP" altLang="en-US" sz="2800"/>
              <a:t>：クラス内に定義された関数</a:t>
            </a:r>
            <a:endParaRPr lang="en-US" altLang="ja-JP" sz="2800"/>
          </a:p>
        </p:txBody>
      </p:sp>
    </p:spTree>
    <p:extLst>
      <p:ext uri="{BB962C8B-B14F-4D97-AF65-F5344CB8AC3E}">
        <p14:creationId xmlns:p14="http://schemas.microsoft.com/office/powerpoint/2010/main" val="4160207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EC86430-3C03-804A-904C-9CC35898A5F2}"/>
              </a:ext>
            </a:extLst>
          </p:cNvPr>
          <p:cNvSpPr>
            <a:spLocks noGrp="1"/>
          </p:cNvSpPr>
          <p:nvPr>
            <p:ph type="body" sz="quarter" idx="10"/>
          </p:nvPr>
        </p:nvSpPr>
        <p:spPr/>
        <p:txBody>
          <a:bodyPr/>
          <a:lstStyle/>
          <a:p>
            <a:r>
              <a:rPr kumimoji="1" lang="ja-JP" altLang="en-US"/>
              <a:t>課題</a:t>
            </a:r>
            <a:r>
              <a:rPr lang="ja-JP" altLang="en-US"/>
              <a:t>：割り箸ゲーム</a:t>
            </a:r>
          </a:p>
        </p:txBody>
      </p:sp>
      <p:pic>
        <p:nvPicPr>
          <p:cNvPr id="3" name="Picture 2" descr="æã®æ°ãæ¹ã®ã¤ã©ã¹ãã1ã">
            <a:extLst>
              <a:ext uri="{FF2B5EF4-FFF2-40B4-BE49-F238E27FC236}">
                <a16:creationId xmlns:a16="http://schemas.microsoft.com/office/drawing/2014/main" id="{D57055E8-618D-BD48-B9B2-3A51882D85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424" y="4169079"/>
            <a:ext cx="884988" cy="112498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æã®æ°ãæ¹ã®ã¤ã©ã¹ãã1ã">
            <a:extLst>
              <a:ext uri="{FF2B5EF4-FFF2-40B4-BE49-F238E27FC236}">
                <a16:creationId xmlns:a16="http://schemas.microsoft.com/office/drawing/2014/main" id="{EED0DACC-0665-564A-A385-8D26079F9D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482677" y="4149080"/>
            <a:ext cx="900721" cy="114498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グループ化 4">
            <a:extLst>
              <a:ext uri="{FF2B5EF4-FFF2-40B4-BE49-F238E27FC236}">
                <a16:creationId xmlns:a16="http://schemas.microsoft.com/office/drawing/2014/main" id="{77CBC5B3-70A3-9545-A704-882E86391598}"/>
              </a:ext>
            </a:extLst>
          </p:cNvPr>
          <p:cNvGrpSpPr/>
          <p:nvPr/>
        </p:nvGrpSpPr>
        <p:grpSpPr>
          <a:xfrm rot="10800000">
            <a:off x="399424" y="2244105"/>
            <a:ext cx="1983973" cy="1144984"/>
            <a:chOff x="5398135" y="1884680"/>
            <a:chExt cx="2519680" cy="1454150"/>
          </a:xfrm>
        </p:grpSpPr>
        <p:pic>
          <p:nvPicPr>
            <p:cNvPr id="6" name="Picture 2" descr="æã®æ°ãæ¹ã®ã¤ã©ã¹ãã1ã">
              <a:extLst>
                <a:ext uri="{FF2B5EF4-FFF2-40B4-BE49-F238E27FC236}">
                  <a16:creationId xmlns:a16="http://schemas.microsoft.com/office/drawing/2014/main" id="{A17CA8AD-D82B-244D-B790-AC326CBEB1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8135" y="1910080"/>
              <a:ext cx="11239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æã®æ°ãæ¹ã®ã¤ã©ã¹ãã1ã">
              <a:extLst>
                <a:ext uri="{FF2B5EF4-FFF2-40B4-BE49-F238E27FC236}">
                  <a16:creationId xmlns:a16="http://schemas.microsoft.com/office/drawing/2014/main" id="{0BFF66B3-01F4-ED4B-8569-2E7C6EB083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773884" y="1884680"/>
              <a:ext cx="1143931" cy="1454150"/>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テキスト ボックス 7">
            <a:extLst>
              <a:ext uri="{FF2B5EF4-FFF2-40B4-BE49-F238E27FC236}">
                <a16:creationId xmlns:a16="http://schemas.microsoft.com/office/drawing/2014/main" id="{428219AD-3DE6-BA4B-A8FB-82E4D77E33ED}"/>
              </a:ext>
            </a:extLst>
          </p:cNvPr>
          <p:cNvSpPr txBox="1"/>
          <p:nvPr/>
        </p:nvSpPr>
        <p:spPr>
          <a:xfrm>
            <a:off x="181889" y="1196752"/>
            <a:ext cx="2719963" cy="307777"/>
          </a:xfrm>
          <a:prstGeom prst="rect">
            <a:avLst/>
          </a:prstGeom>
          <a:noFill/>
        </p:spPr>
        <p:txBody>
          <a:bodyPr wrap="square" rtlCol="0">
            <a:spAutoFit/>
          </a:bodyPr>
          <a:lstStyle/>
          <a:p>
            <a:r>
              <a:rPr kumimoji="1" lang="ja-JP" altLang="en-US" sz="1400" dirty="0"/>
              <a:t>お互い両手の人差し指を立てる</a:t>
            </a:r>
          </a:p>
        </p:txBody>
      </p:sp>
      <p:pic>
        <p:nvPicPr>
          <p:cNvPr id="9" name="Picture 2" descr="æã®æ°ãæ¹ã®ã¤ã©ã¹ãã1ã">
            <a:extLst>
              <a:ext uri="{FF2B5EF4-FFF2-40B4-BE49-F238E27FC236}">
                <a16:creationId xmlns:a16="http://schemas.microsoft.com/office/drawing/2014/main" id="{6A975496-A2FE-C840-938E-57D8BD378E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9384" y="4169079"/>
            <a:ext cx="884988" cy="11249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æã®æ°ãæ¹ã®ã¤ã©ã¹ãã1ã">
            <a:extLst>
              <a:ext uri="{FF2B5EF4-FFF2-40B4-BE49-F238E27FC236}">
                <a16:creationId xmlns:a16="http://schemas.microsoft.com/office/drawing/2014/main" id="{F66824E7-DFA1-C243-B209-A5AB8A44A8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42637" y="4149080"/>
            <a:ext cx="900721" cy="114498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グループ化 10">
            <a:extLst>
              <a:ext uri="{FF2B5EF4-FFF2-40B4-BE49-F238E27FC236}">
                <a16:creationId xmlns:a16="http://schemas.microsoft.com/office/drawing/2014/main" id="{5A03D531-C636-0A48-A414-60A36BB344A0}"/>
              </a:ext>
            </a:extLst>
          </p:cNvPr>
          <p:cNvGrpSpPr/>
          <p:nvPr/>
        </p:nvGrpSpPr>
        <p:grpSpPr>
          <a:xfrm rot="10800000">
            <a:off x="3359384" y="2244105"/>
            <a:ext cx="1983973" cy="1144984"/>
            <a:chOff x="5398135" y="1884680"/>
            <a:chExt cx="2519680" cy="1454150"/>
          </a:xfrm>
        </p:grpSpPr>
        <p:pic>
          <p:nvPicPr>
            <p:cNvPr id="12" name="Picture 2" descr="æã®æ°ãæ¹ã®ã¤ã©ã¹ãã1ã">
              <a:extLst>
                <a:ext uri="{FF2B5EF4-FFF2-40B4-BE49-F238E27FC236}">
                  <a16:creationId xmlns:a16="http://schemas.microsoft.com/office/drawing/2014/main" id="{5A78CEC7-9B43-0848-8489-2CEF086AAE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8135" y="1910080"/>
              <a:ext cx="11239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æã®æ°ãæ¹ã®ã¤ã©ã¹ãã1ã">
              <a:extLst>
                <a:ext uri="{FF2B5EF4-FFF2-40B4-BE49-F238E27FC236}">
                  <a16:creationId xmlns:a16="http://schemas.microsoft.com/office/drawing/2014/main" id="{956F87A2-C56D-B54F-8C79-9C8297E61E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773884" y="1884680"/>
              <a:ext cx="1143931" cy="1454150"/>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テキスト ボックス 13">
            <a:extLst>
              <a:ext uri="{FF2B5EF4-FFF2-40B4-BE49-F238E27FC236}">
                <a16:creationId xmlns:a16="http://schemas.microsoft.com/office/drawing/2014/main" id="{EF5EB902-52CA-3846-82CB-2A01D4995190}"/>
              </a:ext>
            </a:extLst>
          </p:cNvPr>
          <p:cNvSpPr txBox="1"/>
          <p:nvPr/>
        </p:nvSpPr>
        <p:spPr>
          <a:xfrm>
            <a:off x="3141849" y="1196752"/>
            <a:ext cx="2719963" cy="307777"/>
          </a:xfrm>
          <a:prstGeom prst="rect">
            <a:avLst/>
          </a:prstGeom>
          <a:noFill/>
        </p:spPr>
        <p:txBody>
          <a:bodyPr wrap="square" rtlCol="0">
            <a:spAutoFit/>
          </a:bodyPr>
          <a:lstStyle/>
          <a:p>
            <a:r>
              <a:rPr kumimoji="1" lang="ja-JP" altLang="en-US" sz="1400" dirty="0"/>
              <a:t>どちらかの手で相手の手を攻撃</a:t>
            </a:r>
          </a:p>
        </p:txBody>
      </p:sp>
      <p:cxnSp>
        <p:nvCxnSpPr>
          <p:cNvPr id="15" name="直線矢印コネクタ 14">
            <a:extLst>
              <a:ext uri="{FF2B5EF4-FFF2-40B4-BE49-F238E27FC236}">
                <a16:creationId xmlns:a16="http://schemas.microsoft.com/office/drawing/2014/main" id="{99A5C9C3-3F98-8946-8853-A4FDEA3C407F}"/>
              </a:ext>
            </a:extLst>
          </p:cNvPr>
          <p:cNvCxnSpPr>
            <a:stCxn id="12" idx="0"/>
            <a:endCxn id="9" idx="0"/>
          </p:cNvCxnSpPr>
          <p:nvPr/>
        </p:nvCxnSpPr>
        <p:spPr>
          <a:xfrm flipH="1">
            <a:off x="3801878" y="3369090"/>
            <a:ext cx="1098985" cy="7999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右矢印 15">
            <a:extLst>
              <a:ext uri="{FF2B5EF4-FFF2-40B4-BE49-F238E27FC236}">
                <a16:creationId xmlns:a16="http://schemas.microsoft.com/office/drawing/2014/main" id="{9C4D4950-3D5A-6F45-AF5B-C3E679C70F03}"/>
              </a:ext>
            </a:extLst>
          </p:cNvPr>
          <p:cNvSpPr/>
          <p:nvPr/>
        </p:nvSpPr>
        <p:spPr>
          <a:xfrm>
            <a:off x="2596895" y="3453089"/>
            <a:ext cx="567992" cy="50399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Picture 2" descr="æã®æ°ãæ¹ã®ã¤ã©ã¹ãã1ã">
            <a:extLst>
              <a:ext uri="{FF2B5EF4-FFF2-40B4-BE49-F238E27FC236}">
                <a16:creationId xmlns:a16="http://schemas.microsoft.com/office/drawing/2014/main" id="{3F9F29BD-AAEC-3742-9A81-5D9E59965B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524328" y="4149080"/>
            <a:ext cx="900721" cy="1144984"/>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グループ化 17">
            <a:extLst>
              <a:ext uri="{FF2B5EF4-FFF2-40B4-BE49-F238E27FC236}">
                <a16:creationId xmlns:a16="http://schemas.microsoft.com/office/drawing/2014/main" id="{8C43F08D-62BF-0744-9FB7-DF92972CDCB5}"/>
              </a:ext>
            </a:extLst>
          </p:cNvPr>
          <p:cNvGrpSpPr/>
          <p:nvPr/>
        </p:nvGrpSpPr>
        <p:grpSpPr>
          <a:xfrm rot="10800000">
            <a:off x="6441076" y="2244105"/>
            <a:ext cx="1983973" cy="1144984"/>
            <a:chOff x="5398135" y="1884680"/>
            <a:chExt cx="2519680" cy="1454150"/>
          </a:xfrm>
        </p:grpSpPr>
        <p:pic>
          <p:nvPicPr>
            <p:cNvPr id="19" name="Picture 2" descr="æã®æ°ãæ¹ã®ã¤ã©ã¹ãã1ã">
              <a:extLst>
                <a:ext uri="{FF2B5EF4-FFF2-40B4-BE49-F238E27FC236}">
                  <a16:creationId xmlns:a16="http://schemas.microsoft.com/office/drawing/2014/main" id="{332270B3-F417-CB4A-AF82-BD25A188F0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8135" y="1910080"/>
              <a:ext cx="11239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æã®æ°ãæ¹ã®ã¤ã©ã¹ãã1ã">
              <a:extLst>
                <a:ext uri="{FF2B5EF4-FFF2-40B4-BE49-F238E27FC236}">
                  <a16:creationId xmlns:a16="http://schemas.microsoft.com/office/drawing/2014/main" id="{957C34DD-6323-BF4C-9B93-5A719B5D8F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773884" y="1884680"/>
              <a:ext cx="1143931" cy="1454150"/>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テキスト ボックス 20">
            <a:extLst>
              <a:ext uri="{FF2B5EF4-FFF2-40B4-BE49-F238E27FC236}">
                <a16:creationId xmlns:a16="http://schemas.microsoft.com/office/drawing/2014/main" id="{9EFC98BE-13B4-FC45-A676-CEC8465E910D}"/>
              </a:ext>
            </a:extLst>
          </p:cNvPr>
          <p:cNvSpPr txBox="1"/>
          <p:nvPr/>
        </p:nvSpPr>
        <p:spPr>
          <a:xfrm>
            <a:off x="6084168" y="1196752"/>
            <a:ext cx="2920460" cy="523220"/>
          </a:xfrm>
          <a:prstGeom prst="rect">
            <a:avLst/>
          </a:prstGeom>
          <a:noFill/>
        </p:spPr>
        <p:txBody>
          <a:bodyPr wrap="square" rtlCol="0">
            <a:spAutoFit/>
          </a:bodyPr>
          <a:lstStyle/>
          <a:p>
            <a:r>
              <a:rPr lang="ja-JP" altLang="en-US" sz="1400" dirty="0"/>
              <a:t>攻撃された側は指の本数を増やす</a:t>
            </a:r>
            <a:endParaRPr lang="en-US" altLang="ja-JP" sz="1400" dirty="0"/>
          </a:p>
          <a:p>
            <a:r>
              <a:rPr kumimoji="1" lang="en-US" altLang="ja-JP" sz="1400" dirty="0"/>
              <a:t>(</a:t>
            </a:r>
            <a:r>
              <a:rPr kumimoji="1" lang="ja-JP" altLang="en-US" sz="1400" dirty="0"/>
              <a:t>攻撃の指の本数を足す</a:t>
            </a:r>
            <a:r>
              <a:rPr kumimoji="1" lang="en-US" altLang="ja-JP" sz="1400" dirty="0"/>
              <a:t>)</a:t>
            </a:r>
            <a:endParaRPr kumimoji="1" lang="ja-JP" altLang="en-US" sz="1400" dirty="0"/>
          </a:p>
        </p:txBody>
      </p:sp>
      <p:sp>
        <p:nvSpPr>
          <p:cNvPr id="22" name="右矢印 21">
            <a:extLst>
              <a:ext uri="{FF2B5EF4-FFF2-40B4-BE49-F238E27FC236}">
                <a16:creationId xmlns:a16="http://schemas.microsoft.com/office/drawing/2014/main" id="{D2B907C3-198B-C74A-ACFE-2C25971D7D2B}"/>
              </a:ext>
            </a:extLst>
          </p:cNvPr>
          <p:cNvSpPr/>
          <p:nvPr/>
        </p:nvSpPr>
        <p:spPr>
          <a:xfrm>
            <a:off x="5678586" y="3453089"/>
            <a:ext cx="567992" cy="50399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Picture 4" descr="æã®æ°ãæ¹ã®ã¤ã©ã¹ãã2ã">
            <a:extLst>
              <a:ext uri="{FF2B5EF4-FFF2-40B4-BE49-F238E27FC236}">
                <a16:creationId xmlns:a16="http://schemas.microsoft.com/office/drawing/2014/main" id="{812FADEF-463B-5A4D-B8F1-17D9E014E7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6808" y="4169079"/>
            <a:ext cx="884988" cy="1124985"/>
          </a:xfrm>
          <a:prstGeom prst="rect">
            <a:avLst/>
          </a:prstGeom>
          <a:noFill/>
          <a:extLst>
            <a:ext uri="{909E8E84-426E-40DD-AFC4-6F175D3DCCD1}">
              <a14:hiddenFill xmlns:a14="http://schemas.microsoft.com/office/drawing/2010/main">
                <a:solidFill>
                  <a:srgbClr val="FFFFFF"/>
                </a:solidFill>
              </a14:hiddenFill>
            </a:ext>
          </a:extLst>
        </p:spPr>
      </p:pic>
      <p:sp>
        <p:nvSpPr>
          <p:cNvPr id="25" name="テキスト ボックス 24">
            <a:extLst>
              <a:ext uri="{FF2B5EF4-FFF2-40B4-BE49-F238E27FC236}">
                <a16:creationId xmlns:a16="http://schemas.microsoft.com/office/drawing/2014/main" id="{10234987-AA44-2C45-8290-59101E98B9EA}"/>
              </a:ext>
            </a:extLst>
          </p:cNvPr>
          <p:cNvSpPr txBox="1"/>
          <p:nvPr/>
        </p:nvSpPr>
        <p:spPr>
          <a:xfrm>
            <a:off x="2483768" y="5661248"/>
            <a:ext cx="3775393" cy="523220"/>
          </a:xfrm>
          <a:prstGeom prst="rect">
            <a:avLst/>
          </a:prstGeom>
          <a:noFill/>
        </p:spPr>
        <p:txBody>
          <a:bodyPr wrap="none" rtlCol="0">
            <a:spAutoFit/>
          </a:bodyPr>
          <a:lstStyle/>
          <a:p>
            <a:r>
              <a:rPr lang="ja-JP" altLang="en-US" sz="2800"/>
              <a:t>以上を交互に繰り返す</a:t>
            </a:r>
            <a:endParaRPr kumimoji="1" lang="ja-JP" altLang="en-US" sz="2800"/>
          </a:p>
        </p:txBody>
      </p:sp>
    </p:spTree>
    <p:extLst>
      <p:ext uri="{BB962C8B-B14F-4D97-AF65-F5344CB8AC3E}">
        <p14:creationId xmlns:p14="http://schemas.microsoft.com/office/powerpoint/2010/main" val="7089113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7199A40-1093-7549-998F-E9C79021226A}"/>
              </a:ext>
            </a:extLst>
          </p:cNvPr>
          <p:cNvSpPr>
            <a:spLocks noGrp="1"/>
          </p:cNvSpPr>
          <p:nvPr>
            <p:ph type="body" sz="quarter" idx="10"/>
          </p:nvPr>
        </p:nvSpPr>
        <p:spPr/>
        <p:txBody>
          <a:bodyPr/>
          <a:lstStyle/>
          <a:p>
            <a:r>
              <a:rPr lang="ja-JP" altLang="en-US"/>
              <a:t>前回の解説：迷路と再帰</a:t>
            </a:r>
          </a:p>
        </p:txBody>
      </p:sp>
      <p:sp>
        <p:nvSpPr>
          <p:cNvPr id="3" name="正方形/長方形 2">
            <a:extLst>
              <a:ext uri="{FF2B5EF4-FFF2-40B4-BE49-F238E27FC236}">
                <a16:creationId xmlns:a16="http://schemas.microsoft.com/office/drawing/2014/main" id="{77CB0827-7DD1-9947-8599-237061DE5E85}"/>
              </a:ext>
            </a:extLst>
          </p:cNvPr>
          <p:cNvSpPr/>
          <p:nvPr/>
        </p:nvSpPr>
        <p:spPr>
          <a:xfrm>
            <a:off x="467544" y="980728"/>
            <a:ext cx="7776864" cy="2308324"/>
          </a:xfrm>
          <a:prstGeom prst="rect">
            <a:avLst/>
          </a:prstGeom>
        </p:spPr>
        <p:txBody>
          <a:bodyPr wrap="square">
            <a:spAutoFit/>
          </a:bodyPr>
          <a:lstStyle/>
          <a:p>
            <a:r>
              <a:rPr lang="en" altLang="ja-JP" sz="2400" b="0">
                <a:solidFill>
                  <a:srgbClr val="D73A49"/>
                </a:solidFill>
                <a:effectLst/>
                <a:latin typeface="Menlo" panose="020B0609030804020204" pitchFamily="49" charset="0"/>
              </a:rPr>
              <a:t>def</a:t>
            </a:r>
            <a:r>
              <a:rPr lang="en" altLang="ja-JP" sz="2400" b="0">
                <a:solidFill>
                  <a:srgbClr val="24292E"/>
                </a:solidFill>
                <a:effectLst/>
                <a:latin typeface="Menlo" panose="020B0609030804020204" pitchFamily="49" charset="0"/>
              </a:rPr>
              <a:t> </a:t>
            </a:r>
            <a:r>
              <a:rPr lang="en" altLang="ja-JP" sz="2400" b="0">
                <a:solidFill>
                  <a:srgbClr val="6F42C1"/>
                </a:solidFill>
                <a:effectLst/>
                <a:latin typeface="Menlo" panose="020B0609030804020204" pitchFamily="49" charset="0"/>
              </a:rPr>
              <a:t>solve</a:t>
            </a:r>
            <a:r>
              <a:rPr lang="en" altLang="ja-JP" sz="2400" b="0">
                <a:solidFill>
                  <a:srgbClr val="24292E"/>
                </a:solidFill>
                <a:effectLst/>
                <a:latin typeface="Menlo" panose="020B0609030804020204" pitchFamily="49" charset="0"/>
              </a:rPr>
              <a:t>(</a:t>
            </a:r>
            <a:r>
              <a:rPr lang="en" altLang="ja-JP" sz="2400" b="0">
                <a:solidFill>
                  <a:srgbClr val="E27F2D"/>
                </a:solidFill>
                <a:effectLst/>
                <a:latin typeface="Menlo" panose="020B0609030804020204" pitchFamily="49" charset="0"/>
              </a:rPr>
              <a:t>x</a:t>
            </a:r>
            <a:r>
              <a:rPr lang="en" altLang="ja-JP" sz="2400" b="0">
                <a:solidFill>
                  <a:srgbClr val="24292E"/>
                </a:solidFill>
                <a:effectLst/>
                <a:latin typeface="Menlo" panose="020B0609030804020204" pitchFamily="49" charset="0"/>
              </a:rPr>
              <a:t>, </a:t>
            </a:r>
            <a:r>
              <a:rPr lang="en" altLang="ja-JP" sz="2400" b="0">
                <a:solidFill>
                  <a:srgbClr val="E27F2D"/>
                </a:solidFill>
                <a:effectLst/>
                <a:latin typeface="Menlo" panose="020B0609030804020204" pitchFamily="49" charset="0"/>
              </a:rPr>
              <a:t>y</a:t>
            </a:r>
            <a:r>
              <a:rPr lang="en" altLang="ja-JP" sz="2400" b="0">
                <a:solidFill>
                  <a:srgbClr val="24292E"/>
                </a:solidFill>
                <a:effectLst/>
                <a:latin typeface="Menlo" panose="020B0609030804020204" pitchFamily="49" charset="0"/>
              </a:rPr>
              <a:t>, </a:t>
            </a:r>
            <a:r>
              <a:rPr lang="en" altLang="ja-JP" sz="2400" b="0">
                <a:solidFill>
                  <a:srgbClr val="E27F2D"/>
                </a:solidFill>
                <a:effectLst/>
                <a:latin typeface="Menlo" panose="020B0609030804020204" pitchFamily="49" charset="0"/>
              </a:rPr>
              <a:t>step</a:t>
            </a:r>
            <a:r>
              <a:rPr lang="en" altLang="ja-JP" sz="2400" b="0">
                <a:solidFill>
                  <a:srgbClr val="24292E"/>
                </a:solidFill>
                <a:effectLst/>
                <a:latin typeface="Menlo" panose="020B0609030804020204" pitchFamily="49" charset="0"/>
              </a:rPr>
              <a:t>, </a:t>
            </a:r>
            <a:r>
              <a:rPr lang="en" altLang="ja-JP" sz="2400" b="0">
                <a:solidFill>
                  <a:srgbClr val="E27F2D"/>
                </a:solidFill>
                <a:effectLst/>
                <a:latin typeface="Menlo" panose="020B0609030804020204" pitchFamily="49" charset="0"/>
              </a:rPr>
              <a:t>maze</a:t>
            </a:r>
            <a:r>
              <a:rPr lang="en" altLang="ja-JP" sz="2400" b="0">
                <a:solidFill>
                  <a:srgbClr val="24292E"/>
                </a:solidFill>
                <a:effectLst/>
                <a:latin typeface="Menlo" panose="020B0609030804020204" pitchFamily="49" charset="0"/>
              </a:rPr>
              <a:t>):</a:t>
            </a:r>
          </a:p>
          <a:p>
            <a:r>
              <a:rPr lang="en" altLang="ja-JP" sz="2400" b="0">
                <a:solidFill>
                  <a:srgbClr val="6A737D"/>
                </a:solidFill>
                <a:effectLst/>
                <a:latin typeface="Menlo" panose="020B0609030804020204" pitchFamily="49" charset="0"/>
              </a:rPr>
              <a:t>  # </a:t>
            </a:r>
            <a:r>
              <a:rPr lang="ja-JP" altLang="en-US" sz="2400" b="0">
                <a:solidFill>
                  <a:srgbClr val="6A737D"/>
                </a:solidFill>
                <a:effectLst/>
                <a:latin typeface="Menlo" panose="020B0609030804020204" pitchFamily="49" charset="0"/>
              </a:rPr>
              <a:t>終了条件</a:t>
            </a:r>
            <a:endParaRPr lang="ja-JP" altLang="en-US" sz="2400" b="0">
              <a:solidFill>
                <a:srgbClr val="24292E"/>
              </a:solidFill>
              <a:effectLst/>
              <a:latin typeface="Menlo" panose="020B0609030804020204" pitchFamily="49" charset="0"/>
            </a:endParaRPr>
          </a:p>
          <a:p>
            <a:r>
              <a:rPr lang="en" altLang="ja-JP" sz="2400" b="0">
                <a:solidFill>
                  <a:srgbClr val="6F42C1"/>
                </a:solidFill>
                <a:effectLst/>
                <a:latin typeface="Menlo" panose="020B0609030804020204" pitchFamily="49" charset="0"/>
              </a:rPr>
              <a:t>  solve(x</a:t>
            </a:r>
            <a:r>
              <a:rPr lang="en" altLang="ja-JP" sz="2400" b="0">
                <a:solidFill>
                  <a:srgbClr val="D73A49"/>
                </a:solidFill>
                <a:effectLst/>
                <a:latin typeface="Menlo" panose="020B0609030804020204" pitchFamily="49" charset="0"/>
              </a:rPr>
              <a:t>+</a:t>
            </a:r>
            <a:r>
              <a:rPr lang="en" altLang="ja-JP" sz="2400" b="0">
                <a:solidFill>
                  <a:srgbClr val="005CC5"/>
                </a:solidFill>
                <a:effectLst/>
                <a:latin typeface="Menlo" panose="020B0609030804020204" pitchFamily="49" charset="0"/>
              </a:rPr>
              <a:t>1</a:t>
            </a:r>
            <a:r>
              <a:rPr lang="en" altLang="ja-JP" sz="2400" b="0">
                <a:solidFill>
                  <a:srgbClr val="6F42C1"/>
                </a:solidFill>
                <a:effectLst/>
                <a:latin typeface="Menlo" panose="020B0609030804020204" pitchFamily="49" charset="0"/>
              </a:rPr>
              <a:t>, y, step</a:t>
            </a:r>
            <a:r>
              <a:rPr lang="en" altLang="ja-JP" sz="2400" b="0">
                <a:solidFill>
                  <a:srgbClr val="D73A49"/>
                </a:solidFill>
                <a:effectLst/>
                <a:latin typeface="Menlo" panose="020B0609030804020204" pitchFamily="49" charset="0"/>
              </a:rPr>
              <a:t>+</a:t>
            </a:r>
            <a:r>
              <a:rPr lang="en" altLang="ja-JP" sz="2400" b="0">
                <a:solidFill>
                  <a:srgbClr val="005CC5"/>
                </a:solidFill>
                <a:effectLst/>
                <a:latin typeface="Menlo" panose="020B0609030804020204" pitchFamily="49" charset="0"/>
              </a:rPr>
              <a:t>1</a:t>
            </a:r>
            <a:r>
              <a:rPr lang="en" altLang="ja-JP" sz="2400" b="0">
                <a:solidFill>
                  <a:srgbClr val="6F42C1"/>
                </a:solidFill>
                <a:effectLst/>
                <a:latin typeface="Menlo" panose="020B0609030804020204" pitchFamily="49" charset="0"/>
              </a:rPr>
              <a:t>, maze)</a:t>
            </a:r>
            <a:r>
              <a:rPr lang="en" altLang="ja-JP" sz="2400" b="0">
                <a:solidFill>
                  <a:srgbClr val="24292E"/>
                </a:solidFill>
                <a:effectLst/>
                <a:latin typeface="Menlo" panose="020B0609030804020204" pitchFamily="49" charset="0"/>
              </a:rPr>
              <a:t> </a:t>
            </a:r>
            <a:r>
              <a:rPr lang="en" altLang="ja-JP" sz="2400" b="0">
                <a:solidFill>
                  <a:srgbClr val="6A737D"/>
                </a:solidFill>
                <a:effectLst/>
                <a:latin typeface="Menlo" panose="020B0609030804020204" pitchFamily="49" charset="0"/>
              </a:rPr>
              <a:t># </a:t>
            </a:r>
            <a:r>
              <a:rPr lang="ja-JP" altLang="en-US" sz="2400" b="0">
                <a:solidFill>
                  <a:srgbClr val="6A737D"/>
                </a:solidFill>
                <a:effectLst/>
                <a:latin typeface="Menlo" panose="020B0609030804020204" pitchFamily="49" charset="0"/>
              </a:rPr>
              <a:t>右を探索</a:t>
            </a:r>
            <a:endParaRPr lang="ja-JP" altLang="en-US" sz="2400" b="0">
              <a:solidFill>
                <a:srgbClr val="24292E"/>
              </a:solidFill>
              <a:effectLst/>
              <a:latin typeface="Menlo" panose="020B0609030804020204" pitchFamily="49" charset="0"/>
            </a:endParaRPr>
          </a:p>
          <a:p>
            <a:r>
              <a:rPr lang="en" altLang="ja-JP" sz="2400" b="0">
                <a:solidFill>
                  <a:srgbClr val="6F42C1"/>
                </a:solidFill>
                <a:effectLst/>
                <a:latin typeface="Menlo" panose="020B0609030804020204" pitchFamily="49" charset="0"/>
              </a:rPr>
              <a:t>  solve(x</a:t>
            </a:r>
            <a:r>
              <a:rPr lang="en" altLang="ja-JP" sz="2400" b="0">
                <a:solidFill>
                  <a:srgbClr val="D73A49"/>
                </a:solidFill>
                <a:effectLst/>
                <a:latin typeface="Menlo" panose="020B0609030804020204" pitchFamily="49" charset="0"/>
              </a:rPr>
              <a:t>-</a:t>
            </a:r>
            <a:r>
              <a:rPr lang="en" altLang="ja-JP" sz="2400" b="0">
                <a:solidFill>
                  <a:srgbClr val="005CC5"/>
                </a:solidFill>
                <a:effectLst/>
                <a:latin typeface="Menlo" panose="020B0609030804020204" pitchFamily="49" charset="0"/>
              </a:rPr>
              <a:t>1</a:t>
            </a:r>
            <a:r>
              <a:rPr lang="en" altLang="ja-JP" sz="2400" b="0">
                <a:solidFill>
                  <a:srgbClr val="6F42C1"/>
                </a:solidFill>
                <a:effectLst/>
                <a:latin typeface="Menlo" panose="020B0609030804020204" pitchFamily="49" charset="0"/>
              </a:rPr>
              <a:t>, y, step</a:t>
            </a:r>
            <a:r>
              <a:rPr lang="en" altLang="ja-JP" sz="2400" b="0">
                <a:solidFill>
                  <a:srgbClr val="D73A49"/>
                </a:solidFill>
                <a:effectLst/>
                <a:latin typeface="Menlo" panose="020B0609030804020204" pitchFamily="49" charset="0"/>
              </a:rPr>
              <a:t>+</a:t>
            </a:r>
            <a:r>
              <a:rPr lang="en" altLang="ja-JP" sz="2400" b="0">
                <a:solidFill>
                  <a:srgbClr val="005CC5"/>
                </a:solidFill>
                <a:effectLst/>
                <a:latin typeface="Menlo" panose="020B0609030804020204" pitchFamily="49" charset="0"/>
              </a:rPr>
              <a:t>1</a:t>
            </a:r>
            <a:r>
              <a:rPr lang="en" altLang="ja-JP" sz="2400" b="0">
                <a:solidFill>
                  <a:srgbClr val="6F42C1"/>
                </a:solidFill>
                <a:effectLst/>
                <a:latin typeface="Menlo" panose="020B0609030804020204" pitchFamily="49" charset="0"/>
              </a:rPr>
              <a:t>, maze)</a:t>
            </a:r>
            <a:r>
              <a:rPr lang="en" altLang="ja-JP" sz="2400" b="0">
                <a:solidFill>
                  <a:srgbClr val="24292E"/>
                </a:solidFill>
                <a:effectLst/>
                <a:latin typeface="Menlo" panose="020B0609030804020204" pitchFamily="49" charset="0"/>
              </a:rPr>
              <a:t> </a:t>
            </a:r>
            <a:r>
              <a:rPr lang="en" altLang="ja-JP" sz="2400" b="0">
                <a:solidFill>
                  <a:srgbClr val="6A737D"/>
                </a:solidFill>
                <a:effectLst/>
                <a:latin typeface="Menlo" panose="020B0609030804020204" pitchFamily="49" charset="0"/>
              </a:rPr>
              <a:t># </a:t>
            </a:r>
            <a:r>
              <a:rPr lang="ja-JP" altLang="en-US" sz="2400" b="0">
                <a:solidFill>
                  <a:srgbClr val="6A737D"/>
                </a:solidFill>
                <a:effectLst/>
                <a:latin typeface="Menlo" panose="020B0609030804020204" pitchFamily="49" charset="0"/>
              </a:rPr>
              <a:t>左を探索</a:t>
            </a:r>
            <a:endParaRPr lang="ja-JP" altLang="en-US" sz="2400" b="0">
              <a:solidFill>
                <a:srgbClr val="24292E"/>
              </a:solidFill>
              <a:effectLst/>
              <a:latin typeface="Menlo" panose="020B0609030804020204" pitchFamily="49" charset="0"/>
            </a:endParaRPr>
          </a:p>
          <a:p>
            <a:r>
              <a:rPr lang="en" altLang="ja-JP" sz="2400" b="0">
                <a:solidFill>
                  <a:srgbClr val="6F42C1"/>
                </a:solidFill>
                <a:effectLst/>
                <a:latin typeface="Menlo" panose="020B0609030804020204" pitchFamily="49" charset="0"/>
              </a:rPr>
              <a:t>  solve(x, y</a:t>
            </a:r>
            <a:r>
              <a:rPr lang="en" altLang="ja-JP" sz="2400" b="0">
                <a:solidFill>
                  <a:srgbClr val="D73A49"/>
                </a:solidFill>
                <a:effectLst/>
                <a:latin typeface="Menlo" panose="020B0609030804020204" pitchFamily="49" charset="0"/>
              </a:rPr>
              <a:t>+</a:t>
            </a:r>
            <a:r>
              <a:rPr lang="en" altLang="ja-JP" sz="2400" b="0">
                <a:solidFill>
                  <a:srgbClr val="005CC5"/>
                </a:solidFill>
                <a:effectLst/>
                <a:latin typeface="Menlo" panose="020B0609030804020204" pitchFamily="49" charset="0"/>
              </a:rPr>
              <a:t>1</a:t>
            </a:r>
            <a:r>
              <a:rPr lang="en" altLang="ja-JP" sz="2400" b="0">
                <a:solidFill>
                  <a:srgbClr val="6F42C1"/>
                </a:solidFill>
                <a:effectLst/>
                <a:latin typeface="Menlo" panose="020B0609030804020204" pitchFamily="49" charset="0"/>
              </a:rPr>
              <a:t>, step</a:t>
            </a:r>
            <a:r>
              <a:rPr lang="en" altLang="ja-JP" sz="2400" b="0">
                <a:solidFill>
                  <a:srgbClr val="D73A49"/>
                </a:solidFill>
                <a:effectLst/>
                <a:latin typeface="Menlo" panose="020B0609030804020204" pitchFamily="49" charset="0"/>
              </a:rPr>
              <a:t>+</a:t>
            </a:r>
            <a:r>
              <a:rPr lang="en" altLang="ja-JP" sz="2400" b="0">
                <a:solidFill>
                  <a:srgbClr val="005CC5"/>
                </a:solidFill>
                <a:effectLst/>
                <a:latin typeface="Menlo" panose="020B0609030804020204" pitchFamily="49" charset="0"/>
              </a:rPr>
              <a:t>1</a:t>
            </a:r>
            <a:r>
              <a:rPr lang="en" altLang="ja-JP" sz="2400" b="0">
                <a:solidFill>
                  <a:srgbClr val="6F42C1"/>
                </a:solidFill>
                <a:effectLst/>
                <a:latin typeface="Menlo" panose="020B0609030804020204" pitchFamily="49" charset="0"/>
              </a:rPr>
              <a:t>, maze)</a:t>
            </a:r>
            <a:r>
              <a:rPr lang="en" altLang="ja-JP" sz="2400" b="0">
                <a:solidFill>
                  <a:srgbClr val="24292E"/>
                </a:solidFill>
                <a:effectLst/>
                <a:latin typeface="Menlo" panose="020B0609030804020204" pitchFamily="49" charset="0"/>
              </a:rPr>
              <a:t> </a:t>
            </a:r>
            <a:r>
              <a:rPr lang="en" altLang="ja-JP" sz="2400" b="0">
                <a:solidFill>
                  <a:srgbClr val="6A737D"/>
                </a:solidFill>
                <a:effectLst/>
                <a:latin typeface="Menlo" panose="020B0609030804020204" pitchFamily="49" charset="0"/>
              </a:rPr>
              <a:t># </a:t>
            </a:r>
            <a:r>
              <a:rPr lang="ja-JP" altLang="en-US" sz="2400" b="0">
                <a:solidFill>
                  <a:srgbClr val="6A737D"/>
                </a:solidFill>
                <a:effectLst/>
                <a:latin typeface="Menlo" panose="020B0609030804020204" pitchFamily="49" charset="0"/>
              </a:rPr>
              <a:t>下を探索</a:t>
            </a:r>
            <a:endParaRPr lang="ja-JP" altLang="en-US" sz="2400" b="0">
              <a:solidFill>
                <a:srgbClr val="24292E"/>
              </a:solidFill>
              <a:effectLst/>
              <a:latin typeface="Menlo" panose="020B0609030804020204" pitchFamily="49" charset="0"/>
            </a:endParaRPr>
          </a:p>
          <a:p>
            <a:r>
              <a:rPr lang="en" altLang="ja-JP" sz="2400" b="0">
                <a:solidFill>
                  <a:srgbClr val="6F42C1"/>
                </a:solidFill>
                <a:effectLst/>
                <a:latin typeface="Menlo" panose="020B0609030804020204" pitchFamily="49" charset="0"/>
              </a:rPr>
              <a:t>  solve(x, y</a:t>
            </a:r>
            <a:r>
              <a:rPr lang="en" altLang="ja-JP" sz="2400" b="0">
                <a:solidFill>
                  <a:srgbClr val="D73A49"/>
                </a:solidFill>
                <a:effectLst/>
                <a:latin typeface="Menlo" panose="020B0609030804020204" pitchFamily="49" charset="0"/>
              </a:rPr>
              <a:t>-</a:t>
            </a:r>
            <a:r>
              <a:rPr lang="en" altLang="ja-JP" sz="2400" b="0">
                <a:solidFill>
                  <a:srgbClr val="005CC5"/>
                </a:solidFill>
                <a:effectLst/>
                <a:latin typeface="Menlo" panose="020B0609030804020204" pitchFamily="49" charset="0"/>
              </a:rPr>
              <a:t>1</a:t>
            </a:r>
            <a:r>
              <a:rPr lang="en" altLang="ja-JP" sz="2400" b="0">
                <a:solidFill>
                  <a:srgbClr val="6F42C1"/>
                </a:solidFill>
                <a:effectLst/>
                <a:latin typeface="Menlo" panose="020B0609030804020204" pitchFamily="49" charset="0"/>
              </a:rPr>
              <a:t>, step</a:t>
            </a:r>
            <a:r>
              <a:rPr lang="en" altLang="ja-JP" sz="2400" b="0">
                <a:solidFill>
                  <a:srgbClr val="D73A49"/>
                </a:solidFill>
                <a:effectLst/>
                <a:latin typeface="Menlo" panose="020B0609030804020204" pitchFamily="49" charset="0"/>
              </a:rPr>
              <a:t>+</a:t>
            </a:r>
            <a:r>
              <a:rPr lang="en" altLang="ja-JP" sz="2400" b="0">
                <a:solidFill>
                  <a:srgbClr val="005CC5"/>
                </a:solidFill>
                <a:effectLst/>
                <a:latin typeface="Menlo" panose="020B0609030804020204" pitchFamily="49" charset="0"/>
              </a:rPr>
              <a:t>1</a:t>
            </a:r>
            <a:r>
              <a:rPr lang="en" altLang="ja-JP" sz="2400" b="0">
                <a:solidFill>
                  <a:srgbClr val="6F42C1"/>
                </a:solidFill>
                <a:effectLst/>
                <a:latin typeface="Menlo" panose="020B0609030804020204" pitchFamily="49" charset="0"/>
              </a:rPr>
              <a:t>, maze)</a:t>
            </a:r>
            <a:r>
              <a:rPr lang="en" altLang="ja-JP" sz="2400" b="0">
                <a:solidFill>
                  <a:srgbClr val="24292E"/>
                </a:solidFill>
                <a:effectLst/>
                <a:latin typeface="Menlo" panose="020B0609030804020204" pitchFamily="49" charset="0"/>
              </a:rPr>
              <a:t> </a:t>
            </a:r>
            <a:r>
              <a:rPr lang="en" altLang="ja-JP" sz="2400" b="0">
                <a:solidFill>
                  <a:srgbClr val="6A737D"/>
                </a:solidFill>
                <a:effectLst/>
                <a:latin typeface="Menlo" panose="020B0609030804020204" pitchFamily="49" charset="0"/>
              </a:rPr>
              <a:t># </a:t>
            </a:r>
            <a:r>
              <a:rPr lang="ja-JP" altLang="en-US" sz="2400" b="0">
                <a:solidFill>
                  <a:srgbClr val="6A737D"/>
                </a:solidFill>
                <a:effectLst/>
                <a:latin typeface="Menlo" panose="020B0609030804020204" pitchFamily="49" charset="0"/>
              </a:rPr>
              <a:t>上を探索</a:t>
            </a:r>
            <a:endParaRPr lang="ja-JP" altLang="en-US" sz="2400" b="0">
              <a:solidFill>
                <a:srgbClr val="24292E"/>
              </a:solidFill>
              <a:effectLst/>
              <a:latin typeface="Menlo" panose="020B0609030804020204" pitchFamily="49" charset="0"/>
            </a:endParaRPr>
          </a:p>
        </p:txBody>
      </p:sp>
      <p:sp>
        <p:nvSpPr>
          <p:cNvPr id="4" name="正方形/長方形 3">
            <a:extLst>
              <a:ext uri="{FF2B5EF4-FFF2-40B4-BE49-F238E27FC236}">
                <a16:creationId xmlns:a16="http://schemas.microsoft.com/office/drawing/2014/main" id="{F1E6D5EC-76EF-C24C-9688-E14A8F2AC4E1}"/>
              </a:ext>
            </a:extLst>
          </p:cNvPr>
          <p:cNvSpPr/>
          <p:nvPr/>
        </p:nvSpPr>
        <p:spPr>
          <a:xfrm>
            <a:off x="2987824" y="3933056"/>
            <a:ext cx="792089" cy="792089"/>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正方形/長方形 4">
            <a:extLst>
              <a:ext uri="{FF2B5EF4-FFF2-40B4-BE49-F238E27FC236}">
                <a16:creationId xmlns:a16="http://schemas.microsoft.com/office/drawing/2014/main" id="{251A367E-8E25-1E41-AC65-2C6E888A467B}"/>
              </a:ext>
            </a:extLst>
          </p:cNvPr>
          <p:cNvSpPr/>
          <p:nvPr/>
        </p:nvSpPr>
        <p:spPr>
          <a:xfrm>
            <a:off x="2987824" y="4725145"/>
            <a:ext cx="792089" cy="792089"/>
          </a:xfrm>
          <a:prstGeom prst="rect">
            <a:avLst/>
          </a:prstGeom>
          <a:solidFill>
            <a:schemeClr val="bg1"/>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正方形/長方形 5">
            <a:extLst>
              <a:ext uri="{FF2B5EF4-FFF2-40B4-BE49-F238E27FC236}">
                <a16:creationId xmlns:a16="http://schemas.microsoft.com/office/drawing/2014/main" id="{E5C37F18-49C8-FF46-AF96-985157732D3A}"/>
              </a:ext>
            </a:extLst>
          </p:cNvPr>
          <p:cNvSpPr/>
          <p:nvPr/>
        </p:nvSpPr>
        <p:spPr>
          <a:xfrm>
            <a:off x="2987824" y="5517231"/>
            <a:ext cx="792089" cy="792089"/>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正方形/長方形 6">
            <a:extLst>
              <a:ext uri="{FF2B5EF4-FFF2-40B4-BE49-F238E27FC236}">
                <a16:creationId xmlns:a16="http://schemas.microsoft.com/office/drawing/2014/main" id="{18BDA1D2-AC1F-A947-B5D7-3E71ED3561B9}"/>
              </a:ext>
            </a:extLst>
          </p:cNvPr>
          <p:cNvSpPr/>
          <p:nvPr/>
        </p:nvSpPr>
        <p:spPr>
          <a:xfrm>
            <a:off x="3779913" y="3933056"/>
            <a:ext cx="792089" cy="792089"/>
          </a:xfrm>
          <a:prstGeom prst="rect">
            <a:avLst/>
          </a:prstGeom>
          <a:solidFill>
            <a:schemeClr val="bg1"/>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正方形/長方形 7">
            <a:extLst>
              <a:ext uri="{FF2B5EF4-FFF2-40B4-BE49-F238E27FC236}">
                <a16:creationId xmlns:a16="http://schemas.microsoft.com/office/drawing/2014/main" id="{966915B6-C661-4247-80D4-3BCC7AB84A26}"/>
              </a:ext>
            </a:extLst>
          </p:cNvPr>
          <p:cNvSpPr/>
          <p:nvPr/>
        </p:nvSpPr>
        <p:spPr>
          <a:xfrm>
            <a:off x="3779913" y="4725145"/>
            <a:ext cx="792089" cy="792089"/>
          </a:xfrm>
          <a:prstGeom prst="rect">
            <a:avLst/>
          </a:prstGeom>
          <a:solidFill>
            <a:schemeClr val="bg1"/>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正方形/長方形 8">
            <a:extLst>
              <a:ext uri="{FF2B5EF4-FFF2-40B4-BE49-F238E27FC236}">
                <a16:creationId xmlns:a16="http://schemas.microsoft.com/office/drawing/2014/main" id="{789AFE51-3DE3-D142-9340-E6E80FF423EF}"/>
              </a:ext>
            </a:extLst>
          </p:cNvPr>
          <p:cNvSpPr/>
          <p:nvPr/>
        </p:nvSpPr>
        <p:spPr>
          <a:xfrm>
            <a:off x="3779913" y="5517231"/>
            <a:ext cx="792089" cy="792089"/>
          </a:xfrm>
          <a:prstGeom prst="rect">
            <a:avLst/>
          </a:prstGeom>
          <a:solidFill>
            <a:schemeClr val="bg1"/>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正方形/長方形 9">
            <a:extLst>
              <a:ext uri="{FF2B5EF4-FFF2-40B4-BE49-F238E27FC236}">
                <a16:creationId xmlns:a16="http://schemas.microsoft.com/office/drawing/2014/main" id="{928CAC88-052E-4A40-B700-E2F5CC8859BF}"/>
              </a:ext>
            </a:extLst>
          </p:cNvPr>
          <p:cNvSpPr/>
          <p:nvPr/>
        </p:nvSpPr>
        <p:spPr>
          <a:xfrm>
            <a:off x="4572000" y="3933056"/>
            <a:ext cx="792089" cy="792089"/>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正方形/長方形 10">
            <a:extLst>
              <a:ext uri="{FF2B5EF4-FFF2-40B4-BE49-F238E27FC236}">
                <a16:creationId xmlns:a16="http://schemas.microsoft.com/office/drawing/2014/main" id="{BCA05D34-F7B5-914A-8B84-EEFDFCEB7F30}"/>
              </a:ext>
            </a:extLst>
          </p:cNvPr>
          <p:cNvSpPr/>
          <p:nvPr/>
        </p:nvSpPr>
        <p:spPr>
          <a:xfrm>
            <a:off x="4572000" y="4725145"/>
            <a:ext cx="792089" cy="792089"/>
          </a:xfrm>
          <a:prstGeom prst="rect">
            <a:avLst/>
          </a:prstGeom>
          <a:solidFill>
            <a:schemeClr val="bg1"/>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正方形/長方形 11">
            <a:extLst>
              <a:ext uri="{FF2B5EF4-FFF2-40B4-BE49-F238E27FC236}">
                <a16:creationId xmlns:a16="http://schemas.microsoft.com/office/drawing/2014/main" id="{A53040E2-10CA-124D-9FCC-210388C5012D}"/>
              </a:ext>
            </a:extLst>
          </p:cNvPr>
          <p:cNvSpPr/>
          <p:nvPr/>
        </p:nvSpPr>
        <p:spPr>
          <a:xfrm>
            <a:off x="4572002" y="5517231"/>
            <a:ext cx="792089" cy="792089"/>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3" name="図 12">
            <a:extLst>
              <a:ext uri="{FF2B5EF4-FFF2-40B4-BE49-F238E27FC236}">
                <a16:creationId xmlns:a16="http://schemas.microsoft.com/office/drawing/2014/main" id="{F0D17130-A354-4640-9165-67853CD28FF7}"/>
              </a:ext>
            </a:extLst>
          </p:cNvPr>
          <p:cNvPicPr>
            <a:picLocks noChangeAspect="1"/>
          </p:cNvPicPr>
          <p:nvPr/>
        </p:nvPicPr>
        <p:blipFill>
          <a:blip r:embed="rId2"/>
          <a:stretch>
            <a:fillRect/>
          </a:stretch>
        </p:blipFill>
        <p:spPr>
          <a:xfrm>
            <a:off x="3923928" y="4725144"/>
            <a:ext cx="390360" cy="450416"/>
          </a:xfrm>
          <a:prstGeom prst="rect">
            <a:avLst/>
          </a:prstGeom>
        </p:spPr>
      </p:pic>
      <p:sp>
        <p:nvSpPr>
          <p:cNvPr id="16" name="テキスト ボックス 15">
            <a:extLst>
              <a:ext uri="{FF2B5EF4-FFF2-40B4-BE49-F238E27FC236}">
                <a16:creationId xmlns:a16="http://schemas.microsoft.com/office/drawing/2014/main" id="{54EE275B-3CA5-D644-9163-683BCAB64B25}"/>
              </a:ext>
            </a:extLst>
          </p:cNvPr>
          <p:cNvSpPr txBox="1"/>
          <p:nvPr/>
        </p:nvSpPr>
        <p:spPr>
          <a:xfrm>
            <a:off x="3851920" y="5157192"/>
            <a:ext cx="603050" cy="369332"/>
          </a:xfrm>
          <a:prstGeom prst="rect">
            <a:avLst/>
          </a:prstGeom>
          <a:noFill/>
        </p:spPr>
        <p:txBody>
          <a:bodyPr wrap="none" rtlCol="0">
            <a:spAutoFit/>
          </a:bodyPr>
          <a:lstStyle/>
          <a:p>
            <a:r>
              <a:rPr kumimoji="1" lang="en-US" altLang="ja-JP"/>
              <a:t>(x,y)</a:t>
            </a:r>
            <a:endParaRPr kumimoji="1" lang="ja-JP" altLang="en-US"/>
          </a:p>
        </p:txBody>
      </p:sp>
      <p:sp>
        <p:nvSpPr>
          <p:cNvPr id="17" name="テキスト ボックス 16">
            <a:extLst>
              <a:ext uri="{FF2B5EF4-FFF2-40B4-BE49-F238E27FC236}">
                <a16:creationId xmlns:a16="http://schemas.microsoft.com/office/drawing/2014/main" id="{DC0DC72B-388A-144F-BDD9-571B8B52075B}"/>
              </a:ext>
            </a:extLst>
          </p:cNvPr>
          <p:cNvSpPr txBox="1"/>
          <p:nvPr/>
        </p:nvSpPr>
        <p:spPr>
          <a:xfrm>
            <a:off x="4572000" y="4941168"/>
            <a:ext cx="853119" cy="369332"/>
          </a:xfrm>
          <a:prstGeom prst="rect">
            <a:avLst/>
          </a:prstGeom>
          <a:noFill/>
        </p:spPr>
        <p:txBody>
          <a:bodyPr wrap="none" rtlCol="0">
            <a:spAutoFit/>
          </a:bodyPr>
          <a:lstStyle/>
          <a:p>
            <a:r>
              <a:rPr kumimoji="1" lang="en-US" altLang="ja-JP"/>
              <a:t>(x+1,y)</a:t>
            </a:r>
            <a:endParaRPr kumimoji="1" lang="ja-JP" altLang="en-US"/>
          </a:p>
        </p:txBody>
      </p:sp>
      <p:sp>
        <p:nvSpPr>
          <p:cNvPr id="18" name="テキスト ボックス 17">
            <a:extLst>
              <a:ext uri="{FF2B5EF4-FFF2-40B4-BE49-F238E27FC236}">
                <a16:creationId xmlns:a16="http://schemas.microsoft.com/office/drawing/2014/main" id="{031CC441-9437-B546-9145-16D3078992F2}"/>
              </a:ext>
            </a:extLst>
          </p:cNvPr>
          <p:cNvSpPr txBox="1"/>
          <p:nvPr/>
        </p:nvSpPr>
        <p:spPr>
          <a:xfrm>
            <a:off x="2987824" y="4941168"/>
            <a:ext cx="793807" cy="369332"/>
          </a:xfrm>
          <a:prstGeom prst="rect">
            <a:avLst/>
          </a:prstGeom>
          <a:noFill/>
        </p:spPr>
        <p:txBody>
          <a:bodyPr wrap="none" rtlCol="0">
            <a:spAutoFit/>
          </a:bodyPr>
          <a:lstStyle/>
          <a:p>
            <a:r>
              <a:rPr kumimoji="1" lang="en-US" altLang="ja-JP"/>
              <a:t>(x-1,y)</a:t>
            </a:r>
            <a:endParaRPr kumimoji="1" lang="ja-JP" altLang="en-US"/>
          </a:p>
        </p:txBody>
      </p:sp>
      <p:sp>
        <p:nvSpPr>
          <p:cNvPr id="19" name="テキスト ボックス 18">
            <a:extLst>
              <a:ext uri="{FF2B5EF4-FFF2-40B4-BE49-F238E27FC236}">
                <a16:creationId xmlns:a16="http://schemas.microsoft.com/office/drawing/2014/main" id="{A995B38E-6F84-2844-A1F9-669838780B29}"/>
              </a:ext>
            </a:extLst>
          </p:cNvPr>
          <p:cNvSpPr txBox="1"/>
          <p:nvPr/>
        </p:nvSpPr>
        <p:spPr>
          <a:xfrm>
            <a:off x="3779912" y="5733256"/>
            <a:ext cx="853119" cy="369332"/>
          </a:xfrm>
          <a:prstGeom prst="rect">
            <a:avLst/>
          </a:prstGeom>
          <a:noFill/>
        </p:spPr>
        <p:txBody>
          <a:bodyPr wrap="none" rtlCol="0">
            <a:spAutoFit/>
          </a:bodyPr>
          <a:lstStyle/>
          <a:p>
            <a:r>
              <a:rPr kumimoji="1" lang="en-US" altLang="ja-JP"/>
              <a:t>(x,y+1)</a:t>
            </a:r>
            <a:endParaRPr kumimoji="1" lang="ja-JP" altLang="en-US"/>
          </a:p>
        </p:txBody>
      </p:sp>
      <p:sp>
        <p:nvSpPr>
          <p:cNvPr id="20" name="テキスト ボックス 19">
            <a:extLst>
              <a:ext uri="{FF2B5EF4-FFF2-40B4-BE49-F238E27FC236}">
                <a16:creationId xmlns:a16="http://schemas.microsoft.com/office/drawing/2014/main" id="{07140632-7B36-7740-AF47-63FF57D1704C}"/>
              </a:ext>
            </a:extLst>
          </p:cNvPr>
          <p:cNvSpPr txBox="1"/>
          <p:nvPr/>
        </p:nvSpPr>
        <p:spPr>
          <a:xfrm>
            <a:off x="3779912" y="4149080"/>
            <a:ext cx="793807" cy="369332"/>
          </a:xfrm>
          <a:prstGeom prst="rect">
            <a:avLst/>
          </a:prstGeom>
          <a:noFill/>
        </p:spPr>
        <p:txBody>
          <a:bodyPr wrap="none" rtlCol="0">
            <a:spAutoFit/>
          </a:bodyPr>
          <a:lstStyle/>
          <a:p>
            <a:r>
              <a:rPr kumimoji="1" lang="en-US" altLang="ja-JP"/>
              <a:t>(x,y-1)</a:t>
            </a:r>
            <a:endParaRPr kumimoji="1" lang="ja-JP" altLang="en-US"/>
          </a:p>
        </p:txBody>
      </p:sp>
      <p:cxnSp>
        <p:nvCxnSpPr>
          <p:cNvPr id="22" name="直線矢印コネクタ 21">
            <a:extLst>
              <a:ext uri="{FF2B5EF4-FFF2-40B4-BE49-F238E27FC236}">
                <a16:creationId xmlns:a16="http://schemas.microsoft.com/office/drawing/2014/main" id="{B7D4E65D-6A89-A04F-9071-A51B9AEA8384}"/>
              </a:ext>
            </a:extLst>
          </p:cNvPr>
          <p:cNvCxnSpPr/>
          <p:nvPr/>
        </p:nvCxnSpPr>
        <p:spPr>
          <a:xfrm>
            <a:off x="2339752" y="6381328"/>
            <a:ext cx="381642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AB3A6703-CBD1-5E45-9E97-9094955530B8}"/>
              </a:ext>
            </a:extLst>
          </p:cNvPr>
          <p:cNvSpPr txBox="1"/>
          <p:nvPr/>
        </p:nvSpPr>
        <p:spPr>
          <a:xfrm>
            <a:off x="6300192" y="6165304"/>
            <a:ext cx="300082" cy="369332"/>
          </a:xfrm>
          <a:prstGeom prst="rect">
            <a:avLst/>
          </a:prstGeom>
          <a:noFill/>
        </p:spPr>
        <p:txBody>
          <a:bodyPr wrap="none" rtlCol="0">
            <a:spAutoFit/>
          </a:bodyPr>
          <a:lstStyle/>
          <a:p>
            <a:r>
              <a:rPr kumimoji="1" lang="en-US" altLang="ja-JP"/>
              <a:t>x</a:t>
            </a:r>
            <a:endParaRPr kumimoji="1" lang="ja-JP" altLang="en-US"/>
          </a:p>
        </p:txBody>
      </p:sp>
      <p:cxnSp>
        <p:nvCxnSpPr>
          <p:cNvPr id="25" name="直線矢印コネクタ 24">
            <a:extLst>
              <a:ext uri="{FF2B5EF4-FFF2-40B4-BE49-F238E27FC236}">
                <a16:creationId xmlns:a16="http://schemas.microsoft.com/office/drawing/2014/main" id="{CC953BF9-F986-3C40-9FC8-A9515D2F00E7}"/>
              </a:ext>
            </a:extLst>
          </p:cNvPr>
          <p:cNvCxnSpPr/>
          <p:nvPr/>
        </p:nvCxnSpPr>
        <p:spPr>
          <a:xfrm flipV="1">
            <a:off x="2771800" y="3861048"/>
            <a:ext cx="0" cy="2736304"/>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7B86AC7E-DDC5-4E47-B66E-18DD08DD33A3}"/>
              </a:ext>
            </a:extLst>
          </p:cNvPr>
          <p:cNvSpPr txBox="1"/>
          <p:nvPr/>
        </p:nvSpPr>
        <p:spPr>
          <a:xfrm>
            <a:off x="2627784" y="3501008"/>
            <a:ext cx="285656" cy="369332"/>
          </a:xfrm>
          <a:prstGeom prst="rect">
            <a:avLst/>
          </a:prstGeom>
          <a:noFill/>
        </p:spPr>
        <p:txBody>
          <a:bodyPr wrap="none" rtlCol="0">
            <a:spAutoFit/>
          </a:bodyPr>
          <a:lstStyle/>
          <a:p>
            <a:r>
              <a:rPr kumimoji="1" lang="en-US" altLang="ja-JP"/>
              <a:t>y</a:t>
            </a:r>
            <a:endParaRPr kumimoji="1" lang="ja-JP" altLang="en-US"/>
          </a:p>
        </p:txBody>
      </p:sp>
    </p:spTree>
    <p:extLst>
      <p:ext uri="{BB962C8B-B14F-4D97-AF65-F5344CB8AC3E}">
        <p14:creationId xmlns:p14="http://schemas.microsoft.com/office/powerpoint/2010/main" val="2591221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2ADA6E4-7DD7-2C46-9991-3ABCC2A8F440}"/>
              </a:ext>
            </a:extLst>
          </p:cNvPr>
          <p:cNvSpPr>
            <a:spLocks noGrp="1"/>
          </p:cNvSpPr>
          <p:nvPr>
            <p:ph type="body" sz="quarter" idx="10"/>
          </p:nvPr>
        </p:nvSpPr>
        <p:spPr/>
        <p:txBody>
          <a:bodyPr/>
          <a:lstStyle/>
          <a:p>
            <a:r>
              <a:rPr lang="ja-JP" altLang="en-US"/>
              <a:t>課題：割り箸ゲーム</a:t>
            </a:r>
          </a:p>
        </p:txBody>
      </p:sp>
      <p:pic>
        <p:nvPicPr>
          <p:cNvPr id="3" name="Picture 2" descr="æã®æ°ãæ¹ã®ã¤ã©ã¹ãã1ã">
            <a:extLst>
              <a:ext uri="{FF2B5EF4-FFF2-40B4-BE49-F238E27FC236}">
                <a16:creationId xmlns:a16="http://schemas.microsoft.com/office/drawing/2014/main" id="{7BDB5ED2-DE54-244C-A88A-E66948D17D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071817" y="3603955"/>
            <a:ext cx="635237" cy="99351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æã®æ°ãæ¹ã®ã¤ã©ã¹ãã1ã">
            <a:extLst>
              <a:ext uri="{FF2B5EF4-FFF2-40B4-BE49-F238E27FC236}">
                <a16:creationId xmlns:a16="http://schemas.microsoft.com/office/drawing/2014/main" id="{E022922A-5F7B-5F41-B81B-7BC66B40E5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H="1">
            <a:off x="307849" y="1950984"/>
            <a:ext cx="635237" cy="9935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æã®æ°ãæ¹ã®ã¤ã©ã¹ãã1ã">
            <a:extLst>
              <a:ext uri="{FF2B5EF4-FFF2-40B4-BE49-F238E27FC236}">
                <a16:creationId xmlns:a16="http://schemas.microsoft.com/office/drawing/2014/main" id="{D5EFA3C2-E020-B346-B04B-F252FABDDA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159340" y="3603955"/>
            <a:ext cx="635237" cy="993518"/>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30C4830A-BBCA-D944-98BC-EDEFE7A990B3}"/>
              </a:ext>
            </a:extLst>
          </p:cNvPr>
          <p:cNvSpPr txBox="1"/>
          <p:nvPr/>
        </p:nvSpPr>
        <p:spPr>
          <a:xfrm>
            <a:off x="539552" y="1124744"/>
            <a:ext cx="3490042" cy="646331"/>
          </a:xfrm>
          <a:prstGeom prst="rect">
            <a:avLst/>
          </a:prstGeom>
          <a:noFill/>
        </p:spPr>
        <p:txBody>
          <a:bodyPr wrap="square" rtlCol="0">
            <a:spAutoFit/>
          </a:bodyPr>
          <a:lstStyle/>
          <a:p>
            <a:r>
              <a:rPr lang="ja-JP" altLang="en-US" dirty="0"/>
              <a:t>指の本数が</a:t>
            </a:r>
            <a:r>
              <a:rPr lang="en-US" altLang="ja-JP" dirty="0"/>
              <a:t>5</a:t>
            </a:r>
            <a:r>
              <a:rPr lang="ja-JP" altLang="en-US" dirty="0"/>
              <a:t>本以上になったら</a:t>
            </a:r>
            <a:endParaRPr lang="en-US" altLang="ja-JP" dirty="0"/>
          </a:p>
          <a:p>
            <a:r>
              <a:rPr lang="ja-JP" altLang="en-US" dirty="0"/>
              <a:t>その手は死亡</a:t>
            </a:r>
            <a:endParaRPr kumimoji="1" lang="ja-JP" altLang="en-US" dirty="0"/>
          </a:p>
        </p:txBody>
      </p:sp>
      <p:cxnSp>
        <p:nvCxnSpPr>
          <p:cNvPr id="7" name="直線矢印コネクタ 6">
            <a:extLst>
              <a:ext uri="{FF2B5EF4-FFF2-40B4-BE49-F238E27FC236}">
                <a16:creationId xmlns:a16="http://schemas.microsoft.com/office/drawing/2014/main" id="{D2DDE9DE-3498-3547-AA6A-F30E1879A011}"/>
              </a:ext>
            </a:extLst>
          </p:cNvPr>
          <p:cNvCxnSpPr>
            <a:stCxn id="9" idx="0"/>
            <a:endCxn id="10" idx="0"/>
          </p:cNvCxnSpPr>
          <p:nvPr/>
        </p:nvCxnSpPr>
        <p:spPr>
          <a:xfrm flipH="1">
            <a:off x="619919" y="2927148"/>
            <a:ext cx="823725" cy="6768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右矢印 7">
            <a:extLst>
              <a:ext uri="{FF2B5EF4-FFF2-40B4-BE49-F238E27FC236}">
                <a16:creationId xmlns:a16="http://schemas.microsoft.com/office/drawing/2014/main" id="{223C1E0E-4A51-254A-BBAB-5A48F166AE5C}"/>
              </a:ext>
            </a:extLst>
          </p:cNvPr>
          <p:cNvSpPr/>
          <p:nvPr/>
        </p:nvSpPr>
        <p:spPr>
          <a:xfrm>
            <a:off x="1857623" y="3000035"/>
            <a:ext cx="400579" cy="43732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9" name="Picture 2" descr="æã®æ°ãæ¹ã®ã¤ã©ã¹ãã3ã">
            <a:extLst>
              <a:ext uri="{FF2B5EF4-FFF2-40B4-BE49-F238E27FC236}">
                <a16:creationId xmlns:a16="http://schemas.microsoft.com/office/drawing/2014/main" id="{3DB2DC77-7757-9C49-805A-F740634FFD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1131574" y="1950984"/>
            <a:ext cx="624141" cy="9761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æã®æ°ãæ¹ã®ã¤ã©ã¹ãã4ã">
            <a:extLst>
              <a:ext uri="{FF2B5EF4-FFF2-40B4-BE49-F238E27FC236}">
                <a16:creationId xmlns:a16="http://schemas.microsoft.com/office/drawing/2014/main" id="{7563FC89-1AFB-7545-9551-99F63B10A4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849" y="3603955"/>
            <a:ext cx="624141" cy="97616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æã®æ°ãæ¹ã®ã¤ã©ã¹ãã1ã">
            <a:extLst>
              <a:ext uri="{FF2B5EF4-FFF2-40B4-BE49-F238E27FC236}">
                <a16:creationId xmlns:a16="http://schemas.microsoft.com/office/drawing/2014/main" id="{221B1ED0-D563-4045-9532-3191820148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H="1">
            <a:off x="2346710" y="1950984"/>
            <a:ext cx="635237" cy="99351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æã®æ°ãæ¹ã®ã¤ã©ã¹ãã3ã">
            <a:extLst>
              <a:ext uri="{FF2B5EF4-FFF2-40B4-BE49-F238E27FC236}">
                <a16:creationId xmlns:a16="http://schemas.microsoft.com/office/drawing/2014/main" id="{66DE8C0F-2E1B-BD45-9D04-FF2888253F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3170435" y="1950984"/>
            <a:ext cx="624141" cy="976164"/>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26823857-BE42-4A41-B56E-BA629F302630}"/>
              </a:ext>
            </a:extLst>
          </p:cNvPr>
          <p:cNvSpPr txBox="1"/>
          <p:nvPr/>
        </p:nvSpPr>
        <p:spPr>
          <a:xfrm>
            <a:off x="2184963" y="3499072"/>
            <a:ext cx="1048488" cy="1154975"/>
          </a:xfrm>
          <a:prstGeom prst="rect">
            <a:avLst/>
          </a:prstGeom>
          <a:noFill/>
        </p:spPr>
        <p:txBody>
          <a:bodyPr wrap="none" rtlCol="0">
            <a:spAutoFit/>
          </a:bodyPr>
          <a:lstStyle/>
          <a:p>
            <a:r>
              <a:rPr kumimoji="1" lang="en-US" altLang="ja-JP" sz="8800" b="1" dirty="0">
                <a:solidFill>
                  <a:srgbClr val="FF0000"/>
                </a:solidFill>
              </a:rPr>
              <a:t>×</a:t>
            </a:r>
            <a:endParaRPr kumimoji="1" lang="ja-JP" altLang="en-US" sz="8800" b="1" dirty="0">
              <a:solidFill>
                <a:srgbClr val="FF0000"/>
              </a:solidFill>
            </a:endParaRPr>
          </a:p>
        </p:txBody>
      </p:sp>
      <p:pic>
        <p:nvPicPr>
          <p:cNvPr id="14" name="Picture 2" descr="æã®æ°ãæ¹ã®ã¤ã©ã¹ãã1ã">
            <a:extLst>
              <a:ext uri="{FF2B5EF4-FFF2-40B4-BE49-F238E27FC236}">
                <a16:creationId xmlns:a16="http://schemas.microsoft.com/office/drawing/2014/main" id="{76093D46-8D93-7E4A-AFE7-327EB364EF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5710509" y="3603954"/>
            <a:ext cx="635237" cy="993518"/>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45DB274A-AA4C-2D44-9B5B-9A0723411062}"/>
              </a:ext>
            </a:extLst>
          </p:cNvPr>
          <p:cNvSpPr txBox="1"/>
          <p:nvPr/>
        </p:nvSpPr>
        <p:spPr>
          <a:xfrm>
            <a:off x="5711979" y="1492806"/>
            <a:ext cx="2436783" cy="294887"/>
          </a:xfrm>
          <a:prstGeom prst="rect">
            <a:avLst/>
          </a:prstGeom>
          <a:noFill/>
        </p:spPr>
        <p:txBody>
          <a:bodyPr wrap="square" rtlCol="0">
            <a:spAutoFit/>
          </a:bodyPr>
          <a:lstStyle/>
          <a:p>
            <a:r>
              <a:rPr lang="ja-JP" altLang="en-US" dirty="0"/>
              <a:t>両手が死んだら負け</a:t>
            </a:r>
            <a:endParaRPr kumimoji="1" lang="ja-JP" altLang="en-US" dirty="0"/>
          </a:p>
        </p:txBody>
      </p:sp>
      <p:sp>
        <p:nvSpPr>
          <p:cNvPr id="16" name="右矢印 15">
            <a:extLst>
              <a:ext uri="{FF2B5EF4-FFF2-40B4-BE49-F238E27FC236}">
                <a16:creationId xmlns:a16="http://schemas.microsoft.com/office/drawing/2014/main" id="{4184611D-7BC6-F24B-BEBB-6D5F0F28130F}"/>
              </a:ext>
            </a:extLst>
          </p:cNvPr>
          <p:cNvSpPr/>
          <p:nvPr/>
        </p:nvSpPr>
        <p:spPr>
          <a:xfrm>
            <a:off x="6496316" y="3000035"/>
            <a:ext cx="400579" cy="43732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17" name="Picture 2" descr="æã®æ°ãæ¹ã®ã¤ã©ã¹ãã4ã">
            <a:extLst>
              <a:ext uri="{FF2B5EF4-FFF2-40B4-BE49-F238E27FC236}">
                <a16:creationId xmlns:a16="http://schemas.microsoft.com/office/drawing/2014/main" id="{F6AE5096-A274-D04D-A005-394C00B67B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4999528" y="1950983"/>
            <a:ext cx="624141" cy="976164"/>
          </a:xfrm>
          <a:prstGeom prst="rect">
            <a:avLst/>
          </a:prstGeom>
          <a:noFill/>
          <a:extLst>
            <a:ext uri="{909E8E84-426E-40DD-AFC4-6F175D3DCCD1}">
              <a14:hiddenFill xmlns:a14="http://schemas.microsoft.com/office/drawing/2010/main">
                <a:solidFill>
                  <a:srgbClr val="FFFFFF"/>
                </a:solidFill>
              </a14:hiddenFill>
            </a:ext>
          </a:extLst>
        </p:spPr>
      </p:pic>
      <p:sp>
        <p:nvSpPr>
          <p:cNvPr id="18" name="テキスト ボックス 17">
            <a:extLst>
              <a:ext uri="{FF2B5EF4-FFF2-40B4-BE49-F238E27FC236}">
                <a16:creationId xmlns:a16="http://schemas.microsoft.com/office/drawing/2014/main" id="{6BC2E02F-ED05-8143-AE49-FCB457119E41}"/>
              </a:ext>
            </a:extLst>
          </p:cNvPr>
          <p:cNvSpPr txBox="1"/>
          <p:nvPr/>
        </p:nvSpPr>
        <p:spPr>
          <a:xfrm>
            <a:off x="4768954" y="3512954"/>
            <a:ext cx="1048488" cy="1154975"/>
          </a:xfrm>
          <a:prstGeom prst="rect">
            <a:avLst/>
          </a:prstGeom>
          <a:noFill/>
        </p:spPr>
        <p:txBody>
          <a:bodyPr wrap="none" rtlCol="0">
            <a:spAutoFit/>
          </a:bodyPr>
          <a:lstStyle/>
          <a:p>
            <a:r>
              <a:rPr kumimoji="1" lang="en-US" altLang="ja-JP" sz="8800" b="1" dirty="0">
                <a:solidFill>
                  <a:srgbClr val="FF0000"/>
                </a:solidFill>
              </a:rPr>
              <a:t>×</a:t>
            </a:r>
            <a:endParaRPr kumimoji="1" lang="ja-JP" altLang="en-US" sz="8800" b="1" dirty="0">
              <a:solidFill>
                <a:srgbClr val="FF0000"/>
              </a:solidFill>
            </a:endParaRPr>
          </a:p>
        </p:txBody>
      </p:sp>
      <p:sp>
        <p:nvSpPr>
          <p:cNvPr id="19" name="テキスト ボックス 18">
            <a:extLst>
              <a:ext uri="{FF2B5EF4-FFF2-40B4-BE49-F238E27FC236}">
                <a16:creationId xmlns:a16="http://schemas.microsoft.com/office/drawing/2014/main" id="{7A2D378E-51DA-C14B-BEE3-712B67FEF7A5}"/>
              </a:ext>
            </a:extLst>
          </p:cNvPr>
          <p:cNvSpPr txBox="1"/>
          <p:nvPr/>
        </p:nvSpPr>
        <p:spPr>
          <a:xfrm>
            <a:off x="5557448" y="1787693"/>
            <a:ext cx="1048488" cy="1154975"/>
          </a:xfrm>
          <a:prstGeom prst="rect">
            <a:avLst/>
          </a:prstGeom>
          <a:noFill/>
        </p:spPr>
        <p:txBody>
          <a:bodyPr wrap="none" rtlCol="0">
            <a:spAutoFit/>
          </a:bodyPr>
          <a:lstStyle/>
          <a:p>
            <a:r>
              <a:rPr kumimoji="1" lang="en-US" altLang="ja-JP" sz="8800" b="1" dirty="0">
                <a:solidFill>
                  <a:srgbClr val="FF0000"/>
                </a:solidFill>
              </a:rPr>
              <a:t>×</a:t>
            </a:r>
            <a:endParaRPr kumimoji="1" lang="ja-JP" altLang="en-US" sz="8800" b="1" dirty="0">
              <a:solidFill>
                <a:srgbClr val="FF0000"/>
              </a:solidFill>
            </a:endParaRPr>
          </a:p>
        </p:txBody>
      </p:sp>
      <p:sp>
        <p:nvSpPr>
          <p:cNvPr id="20" name="テキスト ボックス 19">
            <a:extLst>
              <a:ext uri="{FF2B5EF4-FFF2-40B4-BE49-F238E27FC236}">
                <a16:creationId xmlns:a16="http://schemas.microsoft.com/office/drawing/2014/main" id="{2C910B59-7F90-244B-BC17-A90258F67574}"/>
              </a:ext>
            </a:extLst>
          </p:cNvPr>
          <p:cNvSpPr txBox="1"/>
          <p:nvPr/>
        </p:nvSpPr>
        <p:spPr>
          <a:xfrm>
            <a:off x="6889770" y="3512953"/>
            <a:ext cx="1048488" cy="1154975"/>
          </a:xfrm>
          <a:prstGeom prst="rect">
            <a:avLst/>
          </a:prstGeom>
          <a:noFill/>
        </p:spPr>
        <p:txBody>
          <a:bodyPr wrap="none" rtlCol="0">
            <a:spAutoFit/>
          </a:bodyPr>
          <a:lstStyle/>
          <a:p>
            <a:r>
              <a:rPr kumimoji="1" lang="en-US" altLang="ja-JP" sz="8800" b="1" dirty="0">
                <a:solidFill>
                  <a:srgbClr val="FF0000"/>
                </a:solidFill>
              </a:rPr>
              <a:t>×</a:t>
            </a:r>
            <a:endParaRPr kumimoji="1" lang="ja-JP" altLang="en-US" sz="8800" b="1" dirty="0">
              <a:solidFill>
                <a:srgbClr val="FF0000"/>
              </a:solidFill>
            </a:endParaRPr>
          </a:p>
        </p:txBody>
      </p:sp>
      <p:sp>
        <p:nvSpPr>
          <p:cNvPr id="21" name="テキスト ボックス 20">
            <a:extLst>
              <a:ext uri="{FF2B5EF4-FFF2-40B4-BE49-F238E27FC236}">
                <a16:creationId xmlns:a16="http://schemas.microsoft.com/office/drawing/2014/main" id="{BCCD9BA4-B60F-5D4F-9765-49F5E4CD613A}"/>
              </a:ext>
            </a:extLst>
          </p:cNvPr>
          <p:cNvSpPr txBox="1"/>
          <p:nvPr/>
        </p:nvSpPr>
        <p:spPr>
          <a:xfrm>
            <a:off x="7624518" y="3512953"/>
            <a:ext cx="1048488" cy="1154975"/>
          </a:xfrm>
          <a:prstGeom prst="rect">
            <a:avLst/>
          </a:prstGeom>
          <a:noFill/>
        </p:spPr>
        <p:txBody>
          <a:bodyPr wrap="none" rtlCol="0">
            <a:spAutoFit/>
          </a:bodyPr>
          <a:lstStyle/>
          <a:p>
            <a:r>
              <a:rPr kumimoji="1" lang="en-US" altLang="ja-JP" sz="8800" b="1" dirty="0">
                <a:solidFill>
                  <a:srgbClr val="FF0000"/>
                </a:solidFill>
              </a:rPr>
              <a:t>×</a:t>
            </a:r>
            <a:endParaRPr kumimoji="1" lang="ja-JP" altLang="en-US" sz="8800" b="1" dirty="0">
              <a:solidFill>
                <a:srgbClr val="FF0000"/>
              </a:solidFill>
            </a:endParaRPr>
          </a:p>
        </p:txBody>
      </p:sp>
      <p:pic>
        <p:nvPicPr>
          <p:cNvPr id="22" name="Picture 2" descr="æã®æ°ãæ¹ã®ã¤ã©ã¹ãã4ã">
            <a:extLst>
              <a:ext uri="{FF2B5EF4-FFF2-40B4-BE49-F238E27FC236}">
                <a16:creationId xmlns:a16="http://schemas.microsoft.com/office/drawing/2014/main" id="{0C4ACF52-3C20-E84A-BBC5-E292A5077E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7092693" y="1957925"/>
            <a:ext cx="624141" cy="976164"/>
          </a:xfrm>
          <a:prstGeom prst="rect">
            <a:avLst/>
          </a:prstGeom>
          <a:noFill/>
          <a:extLst>
            <a:ext uri="{909E8E84-426E-40DD-AFC4-6F175D3DCCD1}">
              <a14:hiddenFill xmlns:a14="http://schemas.microsoft.com/office/drawing/2010/main">
                <a:solidFill>
                  <a:srgbClr val="FFFFFF"/>
                </a:solidFill>
              </a14:hiddenFill>
            </a:ext>
          </a:extLst>
        </p:spPr>
      </p:pic>
      <p:sp>
        <p:nvSpPr>
          <p:cNvPr id="23" name="テキスト ボックス 22">
            <a:extLst>
              <a:ext uri="{FF2B5EF4-FFF2-40B4-BE49-F238E27FC236}">
                <a16:creationId xmlns:a16="http://schemas.microsoft.com/office/drawing/2014/main" id="{AC2CC450-BD1A-5841-840B-9EFA49799750}"/>
              </a:ext>
            </a:extLst>
          </p:cNvPr>
          <p:cNvSpPr txBox="1"/>
          <p:nvPr/>
        </p:nvSpPr>
        <p:spPr>
          <a:xfrm>
            <a:off x="7650613" y="1794636"/>
            <a:ext cx="1048488" cy="1154975"/>
          </a:xfrm>
          <a:prstGeom prst="rect">
            <a:avLst/>
          </a:prstGeom>
          <a:noFill/>
        </p:spPr>
        <p:txBody>
          <a:bodyPr wrap="none" rtlCol="0">
            <a:spAutoFit/>
          </a:bodyPr>
          <a:lstStyle/>
          <a:p>
            <a:r>
              <a:rPr kumimoji="1" lang="en-US" altLang="ja-JP" sz="8800" b="1" dirty="0">
                <a:solidFill>
                  <a:srgbClr val="FF0000"/>
                </a:solidFill>
              </a:rPr>
              <a:t>×</a:t>
            </a:r>
            <a:endParaRPr kumimoji="1" lang="ja-JP" altLang="en-US" sz="8800" b="1" dirty="0">
              <a:solidFill>
                <a:srgbClr val="FF0000"/>
              </a:solidFill>
            </a:endParaRPr>
          </a:p>
        </p:txBody>
      </p:sp>
      <p:cxnSp>
        <p:nvCxnSpPr>
          <p:cNvPr id="24" name="直線矢印コネクタ 23">
            <a:extLst>
              <a:ext uri="{FF2B5EF4-FFF2-40B4-BE49-F238E27FC236}">
                <a16:creationId xmlns:a16="http://schemas.microsoft.com/office/drawing/2014/main" id="{94B773DB-7A66-5C49-A7B4-123CF1C7B14D}"/>
              </a:ext>
            </a:extLst>
          </p:cNvPr>
          <p:cNvCxnSpPr>
            <a:stCxn id="17" idx="0"/>
            <a:endCxn id="14" idx="0"/>
          </p:cNvCxnSpPr>
          <p:nvPr/>
        </p:nvCxnSpPr>
        <p:spPr>
          <a:xfrm>
            <a:off x="5311599" y="2927146"/>
            <a:ext cx="716528" cy="6768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B7443BE-CDEE-DC47-A9FC-F21DE7214840}"/>
              </a:ext>
            </a:extLst>
          </p:cNvPr>
          <p:cNvSpPr txBox="1"/>
          <p:nvPr/>
        </p:nvSpPr>
        <p:spPr>
          <a:xfrm>
            <a:off x="179512" y="4653136"/>
            <a:ext cx="1063112" cy="369332"/>
          </a:xfrm>
          <a:prstGeom prst="rect">
            <a:avLst/>
          </a:prstGeom>
          <a:noFill/>
        </p:spPr>
        <p:txBody>
          <a:bodyPr wrap="none" rtlCol="0">
            <a:spAutoFit/>
          </a:bodyPr>
          <a:lstStyle/>
          <a:p>
            <a:r>
              <a:rPr kumimoji="1" lang="en-US" altLang="ja-JP"/>
              <a:t>3+4 &gt;= 5</a:t>
            </a:r>
            <a:endParaRPr kumimoji="1" lang="ja-JP" altLang="en-US"/>
          </a:p>
        </p:txBody>
      </p:sp>
    </p:spTree>
    <p:extLst>
      <p:ext uri="{BB962C8B-B14F-4D97-AF65-F5344CB8AC3E}">
        <p14:creationId xmlns:p14="http://schemas.microsoft.com/office/powerpoint/2010/main" val="7049435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角丸四角形 9">
            <a:extLst>
              <a:ext uri="{FF2B5EF4-FFF2-40B4-BE49-F238E27FC236}">
                <a16:creationId xmlns:a16="http://schemas.microsoft.com/office/drawing/2014/main" id="{6305220F-73CC-2B49-848F-FFEFE5BFBAA7}"/>
              </a:ext>
            </a:extLst>
          </p:cNvPr>
          <p:cNvSpPr/>
          <p:nvPr/>
        </p:nvSpPr>
        <p:spPr>
          <a:xfrm>
            <a:off x="3131840" y="3717032"/>
            <a:ext cx="2088232" cy="208823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プレースホルダー 1">
            <a:extLst>
              <a:ext uri="{FF2B5EF4-FFF2-40B4-BE49-F238E27FC236}">
                <a16:creationId xmlns:a16="http://schemas.microsoft.com/office/drawing/2014/main" id="{161330E8-33C2-4946-895B-3E596751BE01}"/>
              </a:ext>
            </a:extLst>
          </p:cNvPr>
          <p:cNvSpPr>
            <a:spLocks noGrp="1"/>
          </p:cNvSpPr>
          <p:nvPr>
            <p:ph type="body" sz="quarter" idx="10"/>
          </p:nvPr>
        </p:nvSpPr>
        <p:spPr/>
        <p:txBody>
          <a:bodyPr/>
          <a:lstStyle/>
          <a:p>
            <a:r>
              <a:rPr kumimoji="1" lang="ja-JP" altLang="en-US"/>
              <a:t>課題</a:t>
            </a:r>
            <a:r>
              <a:rPr kumimoji="1" lang="en-US" altLang="ja-JP"/>
              <a:t>1</a:t>
            </a:r>
            <a:r>
              <a:rPr kumimoji="1" lang="ja-JP" altLang="en-US"/>
              <a:t>：状態クラスの実装とテスト</a:t>
            </a:r>
          </a:p>
        </p:txBody>
      </p:sp>
      <p:pic>
        <p:nvPicPr>
          <p:cNvPr id="5" name="Picture 2" descr="æã®æ°ãæ¹ã®ã¤ã©ã¹ãã1ã">
            <a:extLst>
              <a:ext uri="{FF2B5EF4-FFF2-40B4-BE49-F238E27FC236}">
                <a16:creationId xmlns:a16="http://schemas.microsoft.com/office/drawing/2014/main" id="{30190D95-1099-B342-B128-5CF82D8EB4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211960" y="4581128"/>
            <a:ext cx="635237" cy="9935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æã®æ°ãæ¹ã®ã¤ã©ã¹ãã4ã">
            <a:extLst>
              <a:ext uri="{FF2B5EF4-FFF2-40B4-BE49-F238E27FC236}">
                <a16:creationId xmlns:a16="http://schemas.microsoft.com/office/drawing/2014/main" id="{E6695741-64B4-1542-8384-3169A053E8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7992" y="4581128"/>
            <a:ext cx="624141" cy="976164"/>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1EA58165-7D7B-AB4B-ABC9-CAB14F0CCE2E}"/>
              </a:ext>
            </a:extLst>
          </p:cNvPr>
          <p:cNvSpPr txBox="1"/>
          <p:nvPr/>
        </p:nvSpPr>
        <p:spPr>
          <a:xfrm>
            <a:off x="827584" y="1052736"/>
            <a:ext cx="5583580" cy="2246769"/>
          </a:xfrm>
          <a:prstGeom prst="rect">
            <a:avLst/>
          </a:prstGeom>
          <a:noFill/>
        </p:spPr>
        <p:txBody>
          <a:bodyPr wrap="none" rtlCol="0">
            <a:spAutoFit/>
          </a:bodyPr>
          <a:lstStyle/>
          <a:p>
            <a:r>
              <a:rPr kumimoji="1" lang="ja-JP" altLang="en-US" sz="2800"/>
              <a:t>内部状態</a:t>
            </a:r>
            <a:r>
              <a:rPr kumimoji="1" lang="en-US" altLang="ja-JP" sz="2800"/>
              <a:t>(</a:t>
            </a:r>
            <a:r>
              <a:rPr kumimoji="1" lang="ja-JP" altLang="en-US" sz="2800"/>
              <a:t>属性</a:t>
            </a:r>
            <a:r>
              <a:rPr kumimoji="1" lang="en-US" altLang="ja-JP" sz="2800"/>
              <a:t>)</a:t>
            </a:r>
            <a:r>
              <a:rPr kumimoji="1" lang="ja-JP" altLang="en-US" sz="2800"/>
              <a:t>として、</a:t>
            </a:r>
            <a:endParaRPr kumimoji="1" lang="en-US" altLang="ja-JP" sz="2800"/>
          </a:p>
          <a:p>
            <a:r>
              <a:rPr lang="ja-JP" altLang="en-US" sz="2800"/>
              <a:t>・先手番かどうか</a:t>
            </a:r>
            <a:endParaRPr lang="en-US" altLang="ja-JP" sz="2800"/>
          </a:p>
          <a:p>
            <a:r>
              <a:rPr kumimoji="1" lang="ja-JP" altLang="en-US" sz="2800"/>
              <a:t>・左手の指の本数</a:t>
            </a:r>
            <a:endParaRPr kumimoji="1" lang="en-US" altLang="ja-JP" sz="2800"/>
          </a:p>
          <a:p>
            <a:r>
              <a:rPr lang="ja-JP" altLang="en-US" sz="2800"/>
              <a:t>・右手の指の本数</a:t>
            </a:r>
            <a:endParaRPr lang="en-US" altLang="ja-JP" sz="2800"/>
          </a:p>
          <a:p>
            <a:r>
              <a:rPr kumimoji="1" lang="ja-JP" altLang="en-US" sz="2800"/>
              <a:t>を持つクラス「</a:t>
            </a:r>
            <a:r>
              <a:rPr kumimoji="1" lang="en-US" altLang="ja-JP" sz="2800"/>
              <a:t>State</a:t>
            </a:r>
            <a:r>
              <a:rPr kumimoji="1" lang="ja-JP" altLang="en-US" sz="2800"/>
              <a:t>」を作成する</a:t>
            </a:r>
          </a:p>
        </p:txBody>
      </p:sp>
      <p:sp>
        <p:nvSpPr>
          <p:cNvPr id="8" name="テキスト ボックス 7">
            <a:extLst>
              <a:ext uri="{FF2B5EF4-FFF2-40B4-BE49-F238E27FC236}">
                <a16:creationId xmlns:a16="http://schemas.microsoft.com/office/drawing/2014/main" id="{5C2F0509-57E5-2B46-AA9C-CB94F7885CC5}"/>
              </a:ext>
            </a:extLst>
          </p:cNvPr>
          <p:cNvSpPr txBox="1"/>
          <p:nvPr/>
        </p:nvSpPr>
        <p:spPr>
          <a:xfrm>
            <a:off x="3419872" y="4077072"/>
            <a:ext cx="1647054" cy="369332"/>
          </a:xfrm>
          <a:prstGeom prst="rect">
            <a:avLst/>
          </a:prstGeom>
          <a:noFill/>
        </p:spPr>
        <p:txBody>
          <a:bodyPr wrap="none" rtlCol="0">
            <a:spAutoFit/>
          </a:bodyPr>
          <a:lstStyle/>
          <a:p>
            <a:r>
              <a:rPr kumimoji="1" lang="ja-JP" altLang="en-US"/>
              <a:t>先手番？：</a:t>
            </a:r>
            <a:r>
              <a:rPr kumimoji="1" lang="en-US" altLang="ja-JP"/>
              <a:t>Yes</a:t>
            </a:r>
            <a:endParaRPr kumimoji="1" lang="ja-JP" altLang="en-US"/>
          </a:p>
        </p:txBody>
      </p:sp>
      <p:sp>
        <p:nvSpPr>
          <p:cNvPr id="9" name="テキスト ボックス 8">
            <a:extLst>
              <a:ext uri="{FF2B5EF4-FFF2-40B4-BE49-F238E27FC236}">
                <a16:creationId xmlns:a16="http://schemas.microsoft.com/office/drawing/2014/main" id="{C44688AE-6DE8-1042-8609-76461514F565}"/>
              </a:ext>
            </a:extLst>
          </p:cNvPr>
          <p:cNvSpPr txBox="1"/>
          <p:nvPr/>
        </p:nvSpPr>
        <p:spPr>
          <a:xfrm>
            <a:off x="3491880" y="3429000"/>
            <a:ext cx="1345240" cy="369332"/>
          </a:xfrm>
          <a:prstGeom prst="rect">
            <a:avLst/>
          </a:prstGeom>
          <a:solidFill>
            <a:schemeClr val="bg1"/>
          </a:solidFill>
          <a:ln>
            <a:solidFill>
              <a:schemeClr val="tx1"/>
            </a:solidFill>
          </a:ln>
        </p:spPr>
        <p:txBody>
          <a:bodyPr wrap="none" rtlCol="0">
            <a:spAutoFit/>
          </a:bodyPr>
          <a:lstStyle/>
          <a:p>
            <a:r>
              <a:rPr kumimoji="1" lang="en-US" altLang="ja-JP"/>
              <a:t>State</a:t>
            </a:r>
            <a:r>
              <a:rPr kumimoji="1" lang="ja-JP" altLang="en-US"/>
              <a:t>クラス</a:t>
            </a:r>
          </a:p>
        </p:txBody>
      </p:sp>
    </p:spTree>
    <p:extLst>
      <p:ext uri="{BB962C8B-B14F-4D97-AF65-F5344CB8AC3E}">
        <p14:creationId xmlns:p14="http://schemas.microsoft.com/office/powerpoint/2010/main" val="17399382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6A46F81-85BD-D148-8908-3895E755EF9A}"/>
              </a:ext>
            </a:extLst>
          </p:cNvPr>
          <p:cNvSpPr>
            <a:spLocks noGrp="1"/>
          </p:cNvSpPr>
          <p:nvPr>
            <p:ph type="body" sz="quarter" idx="10"/>
          </p:nvPr>
        </p:nvSpPr>
        <p:spPr/>
        <p:txBody>
          <a:bodyPr/>
          <a:lstStyle/>
          <a:p>
            <a:r>
              <a:rPr kumimoji="1" lang="ja-JP" altLang="en-US"/>
              <a:t>課題</a:t>
            </a:r>
            <a:r>
              <a:rPr kumimoji="1" lang="en-US" altLang="ja-JP"/>
              <a:t>2</a:t>
            </a:r>
            <a:r>
              <a:rPr kumimoji="1" lang="ja-JP" altLang="en-US"/>
              <a:t>：状態遷移図の可視化</a:t>
            </a:r>
          </a:p>
        </p:txBody>
      </p:sp>
      <p:pic>
        <p:nvPicPr>
          <p:cNvPr id="3" name="Picture 2" descr="æã®æ°ãæ¹ã®ã¤ã©ã¹ãã1ã">
            <a:extLst>
              <a:ext uri="{FF2B5EF4-FFF2-40B4-BE49-F238E27FC236}">
                <a16:creationId xmlns:a16="http://schemas.microsoft.com/office/drawing/2014/main" id="{33A2115C-AE43-8F46-9D36-41E12F3B1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936" y="1700808"/>
            <a:ext cx="346853" cy="44091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æã®æ°ãæ¹ã®ã¤ã©ã¹ãã1ã">
            <a:extLst>
              <a:ext uri="{FF2B5EF4-FFF2-40B4-BE49-F238E27FC236}">
                <a16:creationId xmlns:a16="http://schemas.microsoft.com/office/drawing/2014/main" id="{6B12B7F0-5AD2-8340-A651-E96897FDD1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27984" y="1700808"/>
            <a:ext cx="353019" cy="4487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æã®æ°ãæ¹ã®ã¤ã©ã¹ãã1ã">
            <a:extLst>
              <a:ext uri="{FF2B5EF4-FFF2-40B4-BE49-F238E27FC236}">
                <a16:creationId xmlns:a16="http://schemas.microsoft.com/office/drawing/2014/main" id="{6D4BAD5D-6C21-A04A-85DD-2609CB3359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4430547" y="1019969"/>
            <a:ext cx="346853" cy="4409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æã®æ°ãæ¹ã®ã¤ã©ã¹ãã1ã">
            <a:extLst>
              <a:ext uri="{FF2B5EF4-FFF2-40B4-BE49-F238E27FC236}">
                <a16:creationId xmlns:a16="http://schemas.microsoft.com/office/drawing/2014/main" id="{AB80C7CC-AAA4-354C-8C42-00DFEF6EBD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H="1">
            <a:off x="3999823" y="1019969"/>
            <a:ext cx="353019" cy="44875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æã®æ°ãæ¹ã®ã¤ã©ã¹ãã1ã">
            <a:extLst>
              <a:ext uri="{FF2B5EF4-FFF2-40B4-BE49-F238E27FC236}">
                <a16:creationId xmlns:a16="http://schemas.microsoft.com/office/drawing/2014/main" id="{56482F1F-B5B0-F545-9EF5-F902C68A5C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27984" y="3284984"/>
            <a:ext cx="339878" cy="4320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æã®æ°ãæ¹ã®ã¤ã©ã¹ãã1ã">
            <a:extLst>
              <a:ext uri="{FF2B5EF4-FFF2-40B4-BE49-F238E27FC236}">
                <a16:creationId xmlns:a16="http://schemas.microsoft.com/office/drawing/2014/main" id="{6AFA2B40-A74D-0C48-97A4-976E55668B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4434698" y="2564904"/>
            <a:ext cx="353326" cy="44914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æã®æ°ãæ¹ã®ã¤ã©ã¹ãã1ã">
            <a:extLst>
              <a:ext uri="{FF2B5EF4-FFF2-40B4-BE49-F238E27FC236}">
                <a16:creationId xmlns:a16="http://schemas.microsoft.com/office/drawing/2014/main" id="{EFF3E07F-9318-2944-8D22-9B12F9EF1A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H="1">
            <a:off x="3995936" y="2564904"/>
            <a:ext cx="359607" cy="45712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æã®æ°ãæ¹ã®ã¤ã©ã¹ãã2ã">
            <a:extLst>
              <a:ext uri="{FF2B5EF4-FFF2-40B4-BE49-F238E27FC236}">
                <a16:creationId xmlns:a16="http://schemas.microsoft.com/office/drawing/2014/main" id="{93FD13E2-FBF5-8F42-8E00-1D79C0020F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8536" y="3280492"/>
            <a:ext cx="333941" cy="424502"/>
          </a:xfrm>
          <a:prstGeom prst="rect">
            <a:avLst/>
          </a:prstGeom>
          <a:noFill/>
          <a:extLst>
            <a:ext uri="{909E8E84-426E-40DD-AFC4-6F175D3DCCD1}">
              <a14:hiddenFill xmlns:a14="http://schemas.microsoft.com/office/drawing/2010/main">
                <a:solidFill>
                  <a:srgbClr val="FFFFFF"/>
                </a:solidFill>
              </a14:hiddenFill>
            </a:ext>
          </a:extLst>
        </p:spPr>
      </p:pic>
      <p:sp>
        <p:nvSpPr>
          <p:cNvPr id="13" name="角丸四角形 12">
            <a:extLst>
              <a:ext uri="{FF2B5EF4-FFF2-40B4-BE49-F238E27FC236}">
                <a16:creationId xmlns:a16="http://schemas.microsoft.com/office/drawing/2014/main" id="{6A7D2B69-9E50-4740-87FA-FD06BF2E7198}"/>
              </a:ext>
            </a:extLst>
          </p:cNvPr>
          <p:cNvSpPr/>
          <p:nvPr/>
        </p:nvSpPr>
        <p:spPr>
          <a:xfrm>
            <a:off x="3851920" y="908720"/>
            <a:ext cx="1080120" cy="136815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a:extLst>
              <a:ext uri="{FF2B5EF4-FFF2-40B4-BE49-F238E27FC236}">
                <a16:creationId xmlns:a16="http://schemas.microsoft.com/office/drawing/2014/main" id="{7065B2D9-0DC1-4749-A90F-A3DE04137825}"/>
              </a:ext>
            </a:extLst>
          </p:cNvPr>
          <p:cNvSpPr/>
          <p:nvPr/>
        </p:nvSpPr>
        <p:spPr>
          <a:xfrm>
            <a:off x="3851920" y="2492896"/>
            <a:ext cx="1080120" cy="136815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上矢印 14">
            <a:extLst>
              <a:ext uri="{FF2B5EF4-FFF2-40B4-BE49-F238E27FC236}">
                <a16:creationId xmlns:a16="http://schemas.microsoft.com/office/drawing/2014/main" id="{FE3A7BFA-8C60-B546-8D11-4946D2B02072}"/>
              </a:ext>
            </a:extLst>
          </p:cNvPr>
          <p:cNvSpPr/>
          <p:nvPr/>
        </p:nvSpPr>
        <p:spPr>
          <a:xfrm>
            <a:off x="4283968" y="1484784"/>
            <a:ext cx="288032" cy="288032"/>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上矢印 15">
            <a:extLst>
              <a:ext uri="{FF2B5EF4-FFF2-40B4-BE49-F238E27FC236}">
                <a16:creationId xmlns:a16="http://schemas.microsoft.com/office/drawing/2014/main" id="{F6128148-412C-E041-8C42-BF6B01322F34}"/>
              </a:ext>
            </a:extLst>
          </p:cNvPr>
          <p:cNvSpPr/>
          <p:nvPr/>
        </p:nvSpPr>
        <p:spPr>
          <a:xfrm rot="10800000">
            <a:off x="4283968" y="2996952"/>
            <a:ext cx="288032" cy="288032"/>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Picture 2" descr="æã®æ°ãæ¹ã®ã¤ã©ã¹ãã1ã">
            <a:extLst>
              <a:ext uri="{FF2B5EF4-FFF2-40B4-BE49-F238E27FC236}">
                <a16:creationId xmlns:a16="http://schemas.microsoft.com/office/drawing/2014/main" id="{9EDBC951-266E-104D-B2DF-93D2784260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3642610" y="4437112"/>
            <a:ext cx="353326" cy="44914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æã®æ°ãæ¹ã®ã¤ã©ã¹ãã1ã">
            <a:extLst>
              <a:ext uri="{FF2B5EF4-FFF2-40B4-BE49-F238E27FC236}">
                <a16:creationId xmlns:a16="http://schemas.microsoft.com/office/drawing/2014/main" id="{75721466-2B06-A140-B09E-F837CA0C57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H="1">
            <a:off x="3203848" y="4437112"/>
            <a:ext cx="359607" cy="45712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æã®æ°ãæ¹ã®ã¤ã©ã¹ãã2ã">
            <a:extLst>
              <a:ext uri="{FF2B5EF4-FFF2-40B4-BE49-F238E27FC236}">
                <a16:creationId xmlns:a16="http://schemas.microsoft.com/office/drawing/2014/main" id="{2E2FD722-B1E3-E045-A374-6D8FB7957C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6448" y="5152700"/>
            <a:ext cx="333941" cy="424502"/>
          </a:xfrm>
          <a:prstGeom prst="rect">
            <a:avLst/>
          </a:prstGeom>
          <a:noFill/>
          <a:extLst>
            <a:ext uri="{909E8E84-426E-40DD-AFC4-6F175D3DCCD1}">
              <a14:hiddenFill xmlns:a14="http://schemas.microsoft.com/office/drawing/2010/main">
                <a:solidFill>
                  <a:srgbClr val="FFFFFF"/>
                </a:solidFill>
              </a14:hiddenFill>
            </a:ext>
          </a:extLst>
        </p:spPr>
      </p:pic>
      <p:sp>
        <p:nvSpPr>
          <p:cNvPr id="21" name="角丸四角形 20">
            <a:extLst>
              <a:ext uri="{FF2B5EF4-FFF2-40B4-BE49-F238E27FC236}">
                <a16:creationId xmlns:a16="http://schemas.microsoft.com/office/drawing/2014/main" id="{E8874874-CD50-1541-9E1E-DEEF3817B57E}"/>
              </a:ext>
            </a:extLst>
          </p:cNvPr>
          <p:cNvSpPr/>
          <p:nvPr/>
        </p:nvSpPr>
        <p:spPr>
          <a:xfrm>
            <a:off x="3059832" y="4365104"/>
            <a:ext cx="1080120" cy="136815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上矢印 21">
            <a:extLst>
              <a:ext uri="{FF2B5EF4-FFF2-40B4-BE49-F238E27FC236}">
                <a16:creationId xmlns:a16="http://schemas.microsoft.com/office/drawing/2014/main" id="{6FAD491D-43FD-A343-8609-28E55F410B1D}"/>
              </a:ext>
            </a:extLst>
          </p:cNvPr>
          <p:cNvSpPr/>
          <p:nvPr/>
        </p:nvSpPr>
        <p:spPr>
          <a:xfrm>
            <a:off x="3491880" y="4869160"/>
            <a:ext cx="288032" cy="288032"/>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Picture 2" descr="æã®æ°ãæ¹ã®ã¤ã©ã¹ãã1ã">
            <a:extLst>
              <a:ext uri="{FF2B5EF4-FFF2-40B4-BE49-F238E27FC236}">
                <a16:creationId xmlns:a16="http://schemas.microsoft.com/office/drawing/2014/main" id="{9B9A91AC-FD57-C840-A669-1FC430723A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5580112" y="5157192"/>
            <a:ext cx="339878" cy="43204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æã®æ°ãæ¹ã®ã¤ã©ã¹ãã1ã">
            <a:extLst>
              <a:ext uri="{FF2B5EF4-FFF2-40B4-BE49-F238E27FC236}">
                <a16:creationId xmlns:a16="http://schemas.microsoft.com/office/drawing/2014/main" id="{D2A70EDD-71E2-4B40-8300-56303A156C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5586826" y="4437112"/>
            <a:ext cx="353326" cy="44914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æã®æ°ãæ¹ã®ã¤ã©ã¹ãã1ã">
            <a:extLst>
              <a:ext uri="{FF2B5EF4-FFF2-40B4-BE49-F238E27FC236}">
                <a16:creationId xmlns:a16="http://schemas.microsoft.com/office/drawing/2014/main" id="{86142283-01D3-DE48-B406-BD0D4CF0E9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H="1">
            <a:off x="5148064" y="4437112"/>
            <a:ext cx="359607" cy="457127"/>
          </a:xfrm>
          <a:prstGeom prst="rect">
            <a:avLst/>
          </a:prstGeom>
          <a:noFill/>
          <a:extLst>
            <a:ext uri="{909E8E84-426E-40DD-AFC4-6F175D3DCCD1}">
              <a14:hiddenFill xmlns:a14="http://schemas.microsoft.com/office/drawing/2010/main">
                <a:solidFill>
                  <a:srgbClr val="FFFFFF"/>
                </a:solidFill>
              </a14:hiddenFill>
            </a:ext>
          </a:extLst>
        </p:spPr>
      </p:pic>
      <p:sp>
        <p:nvSpPr>
          <p:cNvPr id="27" name="角丸四角形 26">
            <a:extLst>
              <a:ext uri="{FF2B5EF4-FFF2-40B4-BE49-F238E27FC236}">
                <a16:creationId xmlns:a16="http://schemas.microsoft.com/office/drawing/2014/main" id="{92A47BA9-883C-D940-97D4-7B8CD5671713}"/>
              </a:ext>
            </a:extLst>
          </p:cNvPr>
          <p:cNvSpPr/>
          <p:nvPr/>
        </p:nvSpPr>
        <p:spPr>
          <a:xfrm>
            <a:off x="5004048" y="4365104"/>
            <a:ext cx="1080120" cy="136815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上矢印 27">
            <a:extLst>
              <a:ext uri="{FF2B5EF4-FFF2-40B4-BE49-F238E27FC236}">
                <a16:creationId xmlns:a16="http://schemas.microsoft.com/office/drawing/2014/main" id="{447114A9-BEF5-5644-9DC1-189A261A33AD}"/>
              </a:ext>
            </a:extLst>
          </p:cNvPr>
          <p:cNvSpPr/>
          <p:nvPr/>
        </p:nvSpPr>
        <p:spPr>
          <a:xfrm>
            <a:off x="5436096" y="4869160"/>
            <a:ext cx="288032" cy="288032"/>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9" name="Picture 4" descr="æã®æ°ãæ¹ã®ã¤ã©ã¹ãã2ã">
            <a:extLst>
              <a:ext uri="{FF2B5EF4-FFF2-40B4-BE49-F238E27FC236}">
                <a16:creationId xmlns:a16="http://schemas.microsoft.com/office/drawing/2014/main" id="{AFA14F5C-DDE2-F842-AE3E-7347296882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635896" y="5157192"/>
            <a:ext cx="337003" cy="428394"/>
          </a:xfrm>
          <a:prstGeom prst="rect">
            <a:avLst/>
          </a:prstGeom>
          <a:noFill/>
          <a:extLst>
            <a:ext uri="{909E8E84-426E-40DD-AFC4-6F175D3DCCD1}">
              <a14:hiddenFill xmlns:a14="http://schemas.microsoft.com/office/drawing/2010/main">
                <a:solidFill>
                  <a:srgbClr val="FFFFFF"/>
                </a:solidFill>
              </a14:hiddenFill>
            </a:ext>
          </a:extLst>
        </p:spPr>
      </p:pic>
      <p:pic>
        <p:nvPicPr>
          <p:cNvPr id="30" name="図 29">
            <a:extLst>
              <a:ext uri="{FF2B5EF4-FFF2-40B4-BE49-F238E27FC236}">
                <a16:creationId xmlns:a16="http://schemas.microsoft.com/office/drawing/2014/main" id="{C45B833F-D81F-AF4A-BA3B-34C8B94353A8}"/>
              </a:ext>
            </a:extLst>
          </p:cNvPr>
          <p:cNvPicPr>
            <a:picLocks noChangeAspect="1"/>
          </p:cNvPicPr>
          <p:nvPr/>
        </p:nvPicPr>
        <p:blipFill>
          <a:blip r:embed="rId4"/>
          <a:stretch>
            <a:fillRect/>
          </a:stretch>
        </p:blipFill>
        <p:spPr>
          <a:xfrm>
            <a:off x="5220072" y="5229200"/>
            <a:ext cx="318004" cy="404242"/>
          </a:xfrm>
          <a:prstGeom prst="rect">
            <a:avLst/>
          </a:prstGeom>
        </p:spPr>
      </p:pic>
      <p:cxnSp>
        <p:nvCxnSpPr>
          <p:cNvPr id="32" name="直線矢印コネクタ 31">
            <a:extLst>
              <a:ext uri="{FF2B5EF4-FFF2-40B4-BE49-F238E27FC236}">
                <a16:creationId xmlns:a16="http://schemas.microsoft.com/office/drawing/2014/main" id="{ECE1F97F-563A-FB40-AD8B-83925443EB28}"/>
              </a:ext>
            </a:extLst>
          </p:cNvPr>
          <p:cNvCxnSpPr>
            <a:stCxn id="13" idx="2"/>
            <a:endCxn id="14" idx="0"/>
          </p:cNvCxnSpPr>
          <p:nvPr/>
        </p:nvCxnSpPr>
        <p:spPr>
          <a:xfrm>
            <a:off x="4391980" y="2276872"/>
            <a:ext cx="0" cy="216024"/>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1B6F2EC0-C1E8-2349-BE2F-E70DF03E0622}"/>
              </a:ext>
            </a:extLst>
          </p:cNvPr>
          <p:cNvCxnSpPr>
            <a:stCxn id="14" idx="2"/>
            <a:endCxn id="21" idx="0"/>
          </p:cNvCxnSpPr>
          <p:nvPr/>
        </p:nvCxnSpPr>
        <p:spPr>
          <a:xfrm flipH="1">
            <a:off x="3599892" y="3861048"/>
            <a:ext cx="792088"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548D442F-2CD9-EB47-8026-1FDBC119F43B}"/>
              </a:ext>
            </a:extLst>
          </p:cNvPr>
          <p:cNvCxnSpPr>
            <a:stCxn id="14" idx="2"/>
            <a:endCxn id="27" idx="0"/>
          </p:cNvCxnSpPr>
          <p:nvPr/>
        </p:nvCxnSpPr>
        <p:spPr>
          <a:xfrm>
            <a:off x="4391980" y="3861048"/>
            <a:ext cx="1152128" cy="50405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C2DE6E14-7A2D-A349-A8EB-ACC90F3F8A5E}"/>
              </a:ext>
            </a:extLst>
          </p:cNvPr>
          <p:cNvCxnSpPr>
            <a:stCxn id="27" idx="2"/>
          </p:cNvCxnSpPr>
          <p:nvPr/>
        </p:nvCxnSpPr>
        <p:spPr>
          <a:xfrm flipH="1">
            <a:off x="5148064" y="5733256"/>
            <a:ext cx="396044" cy="648072"/>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1755599B-A58C-5F41-8BD9-C3C6AAD86D1A}"/>
              </a:ext>
            </a:extLst>
          </p:cNvPr>
          <p:cNvCxnSpPr>
            <a:cxnSpLocks/>
            <a:stCxn id="27" idx="2"/>
          </p:cNvCxnSpPr>
          <p:nvPr/>
        </p:nvCxnSpPr>
        <p:spPr>
          <a:xfrm>
            <a:off x="5544108" y="5733256"/>
            <a:ext cx="396044" cy="648072"/>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7DD639C-EA00-3446-9082-A96A61339861}"/>
              </a:ext>
            </a:extLst>
          </p:cNvPr>
          <p:cNvCxnSpPr/>
          <p:nvPr/>
        </p:nvCxnSpPr>
        <p:spPr>
          <a:xfrm flipH="1">
            <a:off x="3203848" y="5733256"/>
            <a:ext cx="396044" cy="648072"/>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382319B5-B9A6-5D4A-B16A-9050D97A6D70}"/>
              </a:ext>
            </a:extLst>
          </p:cNvPr>
          <p:cNvCxnSpPr>
            <a:cxnSpLocks/>
          </p:cNvCxnSpPr>
          <p:nvPr/>
        </p:nvCxnSpPr>
        <p:spPr>
          <a:xfrm>
            <a:off x="3599892" y="5733256"/>
            <a:ext cx="396044" cy="648072"/>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89159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AC34972-71F5-6E41-97A6-66D49A39FC74}"/>
              </a:ext>
            </a:extLst>
          </p:cNvPr>
          <p:cNvSpPr>
            <a:spLocks noGrp="1"/>
          </p:cNvSpPr>
          <p:nvPr>
            <p:ph type="body" sz="quarter" idx="10"/>
          </p:nvPr>
        </p:nvSpPr>
        <p:spPr/>
        <p:txBody>
          <a:bodyPr/>
          <a:lstStyle/>
          <a:p>
            <a:r>
              <a:rPr kumimoji="1" lang="ja-JP" altLang="en-US"/>
              <a:t>発展課題：枝刈り</a:t>
            </a:r>
          </a:p>
        </p:txBody>
      </p:sp>
      <p:sp>
        <p:nvSpPr>
          <p:cNvPr id="70" name="楕円 2">
            <a:extLst>
              <a:ext uri="{FF2B5EF4-FFF2-40B4-BE49-F238E27FC236}">
                <a16:creationId xmlns:a16="http://schemas.microsoft.com/office/drawing/2014/main" id="{F7661DB3-E7EB-BC44-887E-37FAE33D03F5}"/>
              </a:ext>
            </a:extLst>
          </p:cNvPr>
          <p:cNvSpPr/>
          <p:nvPr/>
        </p:nvSpPr>
        <p:spPr>
          <a:xfrm>
            <a:off x="1869561" y="3060434"/>
            <a:ext cx="580064" cy="580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楕円 3">
            <a:extLst>
              <a:ext uri="{FF2B5EF4-FFF2-40B4-BE49-F238E27FC236}">
                <a16:creationId xmlns:a16="http://schemas.microsoft.com/office/drawing/2014/main" id="{DDFC1D8E-91A9-5C40-A121-7C6F5CC110A8}"/>
              </a:ext>
            </a:extLst>
          </p:cNvPr>
          <p:cNvSpPr/>
          <p:nvPr/>
        </p:nvSpPr>
        <p:spPr>
          <a:xfrm>
            <a:off x="1303152" y="4220563"/>
            <a:ext cx="580064" cy="580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楕円 4">
            <a:extLst>
              <a:ext uri="{FF2B5EF4-FFF2-40B4-BE49-F238E27FC236}">
                <a16:creationId xmlns:a16="http://schemas.microsoft.com/office/drawing/2014/main" id="{4F7B5A65-55BA-6042-95A4-E135D9D29DE1}"/>
              </a:ext>
            </a:extLst>
          </p:cNvPr>
          <p:cNvSpPr/>
          <p:nvPr/>
        </p:nvSpPr>
        <p:spPr>
          <a:xfrm>
            <a:off x="2438328" y="4220563"/>
            <a:ext cx="580064" cy="580064"/>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a:extLst>
              <a:ext uri="{FF2B5EF4-FFF2-40B4-BE49-F238E27FC236}">
                <a16:creationId xmlns:a16="http://schemas.microsoft.com/office/drawing/2014/main" id="{704AC1BC-6696-024B-B88A-3D947581F910}"/>
              </a:ext>
            </a:extLst>
          </p:cNvPr>
          <p:cNvSpPr txBox="1"/>
          <p:nvPr/>
        </p:nvSpPr>
        <p:spPr>
          <a:xfrm>
            <a:off x="350096" y="3226968"/>
            <a:ext cx="706604" cy="297517"/>
          </a:xfrm>
          <a:prstGeom prst="rect">
            <a:avLst/>
          </a:prstGeom>
          <a:noFill/>
        </p:spPr>
        <p:txBody>
          <a:bodyPr wrap="none" rtlCol="0">
            <a:spAutoFit/>
          </a:bodyPr>
          <a:lstStyle/>
          <a:p>
            <a:r>
              <a:rPr lang="ja-JP" altLang="en-US" dirty="0"/>
              <a:t>先手番</a:t>
            </a:r>
            <a:endParaRPr kumimoji="1" lang="ja-JP" altLang="en-US" dirty="0"/>
          </a:p>
        </p:txBody>
      </p:sp>
      <p:cxnSp>
        <p:nvCxnSpPr>
          <p:cNvPr id="74" name="直線矢印コネクタ 73">
            <a:extLst>
              <a:ext uri="{FF2B5EF4-FFF2-40B4-BE49-F238E27FC236}">
                <a16:creationId xmlns:a16="http://schemas.microsoft.com/office/drawing/2014/main" id="{BF8C9EAA-3CFA-384D-A29B-F9833ED0A69B}"/>
              </a:ext>
            </a:extLst>
          </p:cNvPr>
          <p:cNvCxnSpPr>
            <a:stCxn id="70" idx="4"/>
            <a:endCxn id="72" idx="0"/>
          </p:cNvCxnSpPr>
          <p:nvPr/>
        </p:nvCxnSpPr>
        <p:spPr>
          <a:xfrm>
            <a:off x="2159593" y="3640499"/>
            <a:ext cx="568767" cy="58006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AE469214-59D2-B741-B52A-6E3378278BB7}"/>
              </a:ext>
            </a:extLst>
          </p:cNvPr>
          <p:cNvCxnSpPr>
            <a:stCxn id="70" idx="4"/>
            <a:endCxn id="71" idx="0"/>
          </p:cNvCxnSpPr>
          <p:nvPr/>
        </p:nvCxnSpPr>
        <p:spPr>
          <a:xfrm flipH="1">
            <a:off x="1593184" y="3640499"/>
            <a:ext cx="566409" cy="5800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テキスト ボックス 75">
            <a:extLst>
              <a:ext uri="{FF2B5EF4-FFF2-40B4-BE49-F238E27FC236}">
                <a16:creationId xmlns:a16="http://schemas.microsoft.com/office/drawing/2014/main" id="{ADDCE18C-7FC6-8F42-AC50-703E637553C9}"/>
              </a:ext>
            </a:extLst>
          </p:cNvPr>
          <p:cNvSpPr txBox="1"/>
          <p:nvPr/>
        </p:nvSpPr>
        <p:spPr>
          <a:xfrm>
            <a:off x="339570" y="4387097"/>
            <a:ext cx="706604" cy="297517"/>
          </a:xfrm>
          <a:prstGeom prst="rect">
            <a:avLst/>
          </a:prstGeom>
          <a:noFill/>
        </p:spPr>
        <p:txBody>
          <a:bodyPr wrap="none" rtlCol="0">
            <a:spAutoFit/>
          </a:bodyPr>
          <a:lstStyle/>
          <a:p>
            <a:r>
              <a:rPr lang="ja-JP" altLang="en-US" dirty="0"/>
              <a:t>後手番</a:t>
            </a:r>
            <a:endParaRPr kumimoji="1" lang="ja-JP" altLang="en-US" dirty="0"/>
          </a:p>
        </p:txBody>
      </p:sp>
      <p:sp>
        <p:nvSpPr>
          <p:cNvPr id="77" name="テキスト ボックス 76">
            <a:extLst>
              <a:ext uri="{FF2B5EF4-FFF2-40B4-BE49-F238E27FC236}">
                <a16:creationId xmlns:a16="http://schemas.microsoft.com/office/drawing/2014/main" id="{1DA9B08D-9F1D-0640-9AFD-A7347DD30704}"/>
              </a:ext>
            </a:extLst>
          </p:cNvPr>
          <p:cNvSpPr txBox="1"/>
          <p:nvPr/>
        </p:nvSpPr>
        <p:spPr>
          <a:xfrm>
            <a:off x="350096" y="2066839"/>
            <a:ext cx="706604" cy="297517"/>
          </a:xfrm>
          <a:prstGeom prst="rect">
            <a:avLst/>
          </a:prstGeom>
          <a:noFill/>
        </p:spPr>
        <p:txBody>
          <a:bodyPr wrap="none" rtlCol="0">
            <a:spAutoFit/>
          </a:bodyPr>
          <a:lstStyle/>
          <a:p>
            <a:r>
              <a:rPr lang="ja-JP" altLang="en-US" dirty="0"/>
              <a:t>後手番</a:t>
            </a:r>
            <a:endParaRPr kumimoji="1" lang="ja-JP" altLang="en-US" dirty="0"/>
          </a:p>
        </p:txBody>
      </p:sp>
      <p:sp>
        <p:nvSpPr>
          <p:cNvPr id="78" name="楕円 12">
            <a:extLst>
              <a:ext uri="{FF2B5EF4-FFF2-40B4-BE49-F238E27FC236}">
                <a16:creationId xmlns:a16="http://schemas.microsoft.com/office/drawing/2014/main" id="{CC771803-4F64-8247-BAE9-99D30BDE1665}"/>
              </a:ext>
            </a:extLst>
          </p:cNvPr>
          <p:cNvSpPr/>
          <p:nvPr/>
        </p:nvSpPr>
        <p:spPr>
          <a:xfrm>
            <a:off x="2449625" y="1900305"/>
            <a:ext cx="580064" cy="580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9" name="直線矢印コネクタ 78">
            <a:extLst>
              <a:ext uri="{FF2B5EF4-FFF2-40B4-BE49-F238E27FC236}">
                <a16:creationId xmlns:a16="http://schemas.microsoft.com/office/drawing/2014/main" id="{833D9647-A065-2541-89CD-72AC0D2725AB}"/>
              </a:ext>
            </a:extLst>
          </p:cNvPr>
          <p:cNvCxnSpPr>
            <a:stCxn id="78" idx="4"/>
            <a:endCxn id="70" idx="0"/>
          </p:cNvCxnSpPr>
          <p:nvPr/>
        </p:nvCxnSpPr>
        <p:spPr>
          <a:xfrm flipH="1">
            <a:off x="2159593" y="2480370"/>
            <a:ext cx="580064" cy="58006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0" name="楕円 15">
            <a:extLst>
              <a:ext uri="{FF2B5EF4-FFF2-40B4-BE49-F238E27FC236}">
                <a16:creationId xmlns:a16="http://schemas.microsoft.com/office/drawing/2014/main" id="{F2792D5F-3217-C643-A672-B169767ED970}"/>
              </a:ext>
            </a:extLst>
          </p:cNvPr>
          <p:cNvSpPr/>
          <p:nvPr/>
        </p:nvSpPr>
        <p:spPr>
          <a:xfrm>
            <a:off x="3018393" y="3060434"/>
            <a:ext cx="580064" cy="580064"/>
          </a:xfrm>
          <a:prstGeom prst="ellipse">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1" name="直線矢印コネクタ 80">
            <a:extLst>
              <a:ext uri="{FF2B5EF4-FFF2-40B4-BE49-F238E27FC236}">
                <a16:creationId xmlns:a16="http://schemas.microsoft.com/office/drawing/2014/main" id="{5988DEB3-CCB5-8049-AE35-EA0E5E2FDE52}"/>
              </a:ext>
            </a:extLst>
          </p:cNvPr>
          <p:cNvCxnSpPr>
            <a:stCxn id="78" idx="4"/>
            <a:endCxn id="80" idx="0"/>
          </p:cNvCxnSpPr>
          <p:nvPr/>
        </p:nvCxnSpPr>
        <p:spPr>
          <a:xfrm>
            <a:off x="2739657" y="2480370"/>
            <a:ext cx="568767" cy="5800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テキスト ボックス 81">
            <a:extLst>
              <a:ext uri="{FF2B5EF4-FFF2-40B4-BE49-F238E27FC236}">
                <a16:creationId xmlns:a16="http://schemas.microsoft.com/office/drawing/2014/main" id="{067F340E-9E79-8041-B926-EB3FD9EEA015}"/>
              </a:ext>
            </a:extLst>
          </p:cNvPr>
          <p:cNvSpPr txBox="1"/>
          <p:nvPr/>
        </p:nvSpPr>
        <p:spPr>
          <a:xfrm>
            <a:off x="2206302" y="4858634"/>
            <a:ext cx="1078500" cy="297517"/>
          </a:xfrm>
          <a:prstGeom prst="rect">
            <a:avLst/>
          </a:prstGeom>
          <a:noFill/>
        </p:spPr>
        <p:txBody>
          <a:bodyPr wrap="none" rtlCol="0">
            <a:spAutoFit/>
          </a:bodyPr>
          <a:lstStyle/>
          <a:p>
            <a:r>
              <a:rPr lang="ja-JP" altLang="en-US" dirty="0"/>
              <a:t>後手の負け</a:t>
            </a:r>
            <a:endParaRPr kumimoji="1" lang="ja-JP" altLang="en-US" dirty="0"/>
          </a:p>
        </p:txBody>
      </p:sp>
      <p:sp>
        <p:nvSpPr>
          <p:cNvPr id="83" name="テキスト ボックス 82">
            <a:extLst>
              <a:ext uri="{FF2B5EF4-FFF2-40B4-BE49-F238E27FC236}">
                <a16:creationId xmlns:a16="http://schemas.microsoft.com/office/drawing/2014/main" id="{3289715B-C69D-4644-BE72-5A7E56E1DC10}"/>
              </a:ext>
            </a:extLst>
          </p:cNvPr>
          <p:cNvSpPr txBox="1"/>
          <p:nvPr/>
        </p:nvSpPr>
        <p:spPr>
          <a:xfrm>
            <a:off x="2155812" y="2460267"/>
            <a:ext cx="558887" cy="471069"/>
          </a:xfrm>
          <a:prstGeom prst="rect">
            <a:avLst/>
          </a:prstGeom>
          <a:noFill/>
        </p:spPr>
        <p:txBody>
          <a:bodyPr wrap="square" rtlCol="0">
            <a:spAutoFit/>
          </a:bodyPr>
          <a:lstStyle/>
          <a:p>
            <a:r>
              <a:rPr lang="en-US" altLang="ja-JP" sz="3200" b="1" dirty="0"/>
              <a:t>×</a:t>
            </a:r>
            <a:endParaRPr kumimoji="1" lang="ja-JP" altLang="en-US" sz="3200" b="1" dirty="0"/>
          </a:p>
        </p:txBody>
      </p:sp>
      <p:sp>
        <p:nvSpPr>
          <p:cNvPr id="84" name="テキスト ボックス 83">
            <a:extLst>
              <a:ext uri="{FF2B5EF4-FFF2-40B4-BE49-F238E27FC236}">
                <a16:creationId xmlns:a16="http://schemas.microsoft.com/office/drawing/2014/main" id="{88C4741C-5268-0B42-95AD-BEEEA0D85BA9}"/>
              </a:ext>
            </a:extLst>
          </p:cNvPr>
          <p:cNvSpPr txBox="1"/>
          <p:nvPr/>
        </p:nvSpPr>
        <p:spPr>
          <a:xfrm>
            <a:off x="658233" y="1019562"/>
            <a:ext cx="3231977" cy="369332"/>
          </a:xfrm>
          <a:prstGeom prst="rect">
            <a:avLst/>
          </a:prstGeom>
          <a:noFill/>
        </p:spPr>
        <p:txBody>
          <a:bodyPr wrap="square" rtlCol="0">
            <a:spAutoFit/>
          </a:bodyPr>
          <a:lstStyle/>
          <a:p>
            <a:r>
              <a:rPr lang="ja-JP" altLang="en-US" dirty="0"/>
              <a:t>負けにつながる手は打たない</a:t>
            </a:r>
            <a:endParaRPr kumimoji="1" lang="ja-JP" altLang="en-US" dirty="0"/>
          </a:p>
        </p:txBody>
      </p:sp>
      <p:sp>
        <p:nvSpPr>
          <p:cNvPr id="85" name="楕円 22">
            <a:extLst>
              <a:ext uri="{FF2B5EF4-FFF2-40B4-BE49-F238E27FC236}">
                <a16:creationId xmlns:a16="http://schemas.microsoft.com/office/drawing/2014/main" id="{A97C4AAD-0876-3C46-A6A2-227470B942EE}"/>
              </a:ext>
            </a:extLst>
          </p:cNvPr>
          <p:cNvSpPr/>
          <p:nvPr/>
        </p:nvSpPr>
        <p:spPr>
          <a:xfrm>
            <a:off x="6462596" y="3060434"/>
            <a:ext cx="580064" cy="580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楕円 23">
            <a:extLst>
              <a:ext uri="{FF2B5EF4-FFF2-40B4-BE49-F238E27FC236}">
                <a16:creationId xmlns:a16="http://schemas.microsoft.com/office/drawing/2014/main" id="{844434D2-427F-1B43-A670-8401CC15E3FC}"/>
              </a:ext>
            </a:extLst>
          </p:cNvPr>
          <p:cNvSpPr/>
          <p:nvPr/>
        </p:nvSpPr>
        <p:spPr>
          <a:xfrm>
            <a:off x="5896187" y="4220563"/>
            <a:ext cx="580064" cy="580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楕円 24">
            <a:extLst>
              <a:ext uri="{FF2B5EF4-FFF2-40B4-BE49-F238E27FC236}">
                <a16:creationId xmlns:a16="http://schemas.microsoft.com/office/drawing/2014/main" id="{BD5F2E42-5FDE-3340-8D5C-58A4E5F6920A}"/>
              </a:ext>
            </a:extLst>
          </p:cNvPr>
          <p:cNvSpPr/>
          <p:nvPr/>
        </p:nvSpPr>
        <p:spPr>
          <a:xfrm>
            <a:off x="7031363" y="4220563"/>
            <a:ext cx="580064" cy="580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ボックス 87">
            <a:extLst>
              <a:ext uri="{FF2B5EF4-FFF2-40B4-BE49-F238E27FC236}">
                <a16:creationId xmlns:a16="http://schemas.microsoft.com/office/drawing/2014/main" id="{9DED96FF-AD48-8249-9899-ECAB674AF730}"/>
              </a:ext>
            </a:extLst>
          </p:cNvPr>
          <p:cNvSpPr txBox="1"/>
          <p:nvPr/>
        </p:nvSpPr>
        <p:spPr>
          <a:xfrm>
            <a:off x="4943131" y="3226968"/>
            <a:ext cx="706604" cy="297517"/>
          </a:xfrm>
          <a:prstGeom prst="rect">
            <a:avLst/>
          </a:prstGeom>
          <a:noFill/>
        </p:spPr>
        <p:txBody>
          <a:bodyPr wrap="none" rtlCol="0">
            <a:spAutoFit/>
          </a:bodyPr>
          <a:lstStyle/>
          <a:p>
            <a:r>
              <a:rPr lang="ja-JP" altLang="en-US" dirty="0"/>
              <a:t>先手番</a:t>
            </a:r>
            <a:endParaRPr kumimoji="1" lang="ja-JP" altLang="en-US" dirty="0"/>
          </a:p>
        </p:txBody>
      </p:sp>
      <p:cxnSp>
        <p:nvCxnSpPr>
          <p:cNvPr id="89" name="直線矢印コネクタ 88">
            <a:extLst>
              <a:ext uri="{FF2B5EF4-FFF2-40B4-BE49-F238E27FC236}">
                <a16:creationId xmlns:a16="http://schemas.microsoft.com/office/drawing/2014/main" id="{C76FD019-D25D-FC43-AF60-51ED2D3D1AFD}"/>
              </a:ext>
            </a:extLst>
          </p:cNvPr>
          <p:cNvCxnSpPr>
            <a:stCxn id="85" idx="4"/>
            <a:endCxn id="87" idx="0"/>
          </p:cNvCxnSpPr>
          <p:nvPr/>
        </p:nvCxnSpPr>
        <p:spPr>
          <a:xfrm>
            <a:off x="6752628" y="3640499"/>
            <a:ext cx="568767" cy="58006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914F19C3-47B1-AF40-97D3-BDC221D0EDA2}"/>
              </a:ext>
            </a:extLst>
          </p:cNvPr>
          <p:cNvCxnSpPr>
            <a:stCxn id="85" idx="4"/>
            <a:endCxn id="86" idx="0"/>
          </p:cNvCxnSpPr>
          <p:nvPr/>
        </p:nvCxnSpPr>
        <p:spPr>
          <a:xfrm flipH="1">
            <a:off x="6186220" y="3640499"/>
            <a:ext cx="566409" cy="5800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テキスト ボックス 90">
            <a:extLst>
              <a:ext uri="{FF2B5EF4-FFF2-40B4-BE49-F238E27FC236}">
                <a16:creationId xmlns:a16="http://schemas.microsoft.com/office/drawing/2014/main" id="{A29CE527-1205-5A42-B814-4F1A1EB160AC}"/>
              </a:ext>
            </a:extLst>
          </p:cNvPr>
          <p:cNvSpPr txBox="1"/>
          <p:nvPr/>
        </p:nvSpPr>
        <p:spPr>
          <a:xfrm>
            <a:off x="4932605" y="4387097"/>
            <a:ext cx="706604" cy="297517"/>
          </a:xfrm>
          <a:prstGeom prst="rect">
            <a:avLst/>
          </a:prstGeom>
          <a:noFill/>
        </p:spPr>
        <p:txBody>
          <a:bodyPr wrap="none" rtlCol="0">
            <a:spAutoFit/>
          </a:bodyPr>
          <a:lstStyle/>
          <a:p>
            <a:r>
              <a:rPr lang="ja-JP" altLang="en-US" dirty="0"/>
              <a:t>後手番</a:t>
            </a:r>
            <a:endParaRPr kumimoji="1" lang="ja-JP" altLang="en-US" dirty="0"/>
          </a:p>
        </p:txBody>
      </p:sp>
      <p:sp>
        <p:nvSpPr>
          <p:cNvPr id="92" name="テキスト ボックス 91">
            <a:extLst>
              <a:ext uri="{FF2B5EF4-FFF2-40B4-BE49-F238E27FC236}">
                <a16:creationId xmlns:a16="http://schemas.microsoft.com/office/drawing/2014/main" id="{E0C5B7C7-63E3-A64B-93A8-5DD5476075A1}"/>
              </a:ext>
            </a:extLst>
          </p:cNvPr>
          <p:cNvSpPr txBox="1"/>
          <p:nvPr/>
        </p:nvSpPr>
        <p:spPr>
          <a:xfrm>
            <a:off x="4943131" y="2066839"/>
            <a:ext cx="706604" cy="297517"/>
          </a:xfrm>
          <a:prstGeom prst="rect">
            <a:avLst/>
          </a:prstGeom>
          <a:noFill/>
        </p:spPr>
        <p:txBody>
          <a:bodyPr wrap="none" rtlCol="0">
            <a:spAutoFit/>
          </a:bodyPr>
          <a:lstStyle/>
          <a:p>
            <a:r>
              <a:rPr lang="ja-JP" altLang="en-US" dirty="0"/>
              <a:t>後手番</a:t>
            </a:r>
            <a:endParaRPr kumimoji="1" lang="ja-JP" altLang="en-US" dirty="0"/>
          </a:p>
        </p:txBody>
      </p:sp>
      <p:sp>
        <p:nvSpPr>
          <p:cNvPr id="93" name="楕円 30">
            <a:extLst>
              <a:ext uri="{FF2B5EF4-FFF2-40B4-BE49-F238E27FC236}">
                <a16:creationId xmlns:a16="http://schemas.microsoft.com/office/drawing/2014/main" id="{609B938B-62EE-7A4B-BC1F-F4327F6C1418}"/>
              </a:ext>
            </a:extLst>
          </p:cNvPr>
          <p:cNvSpPr/>
          <p:nvPr/>
        </p:nvSpPr>
        <p:spPr>
          <a:xfrm>
            <a:off x="7042660" y="1900305"/>
            <a:ext cx="580064" cy="580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4" name="直線矢印コネクタ 93">
            <a:extLst>
              <a:ext uri="{FF2B5EF4-FFF2-40B4-BE49-F238E27FC236}">
                <a16:creationId xmlns:a16="http://schemas.microsoft.com/office/drawing/2014/main" id="{AE4EFA12-329B-5042-AB70-E99702127157}"/>
              </a:ext>
            </a:extLst>
          </p:cNvPr>
          <p:cNvCxnSpPr>
            <a:stCxn id="93" idx="4"/>
            <a:endCxn id="85" idx="0"/>
          </p:cNvCxnSpPr>
          <p:nvPr/>
        </p:nvCxnSpPr>
        <p:spPr>
          <a:xfrm flipH="1">
            <a:off x="6752628" y="2480370"/>
            <a:ext cx="580064" cy="58006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5" name="楕円 32">
            <a:extLst>
              <a:ext uri="{FF2B5EF4-FFF2-40B4-BE49-F238E27FC236}">
                <a16:creationId xmlns:a16="http://schemas.microsoft.com/office/drawing/2014/main" id="{614765A5-17F0-C842-B267-B3CA64310D3C}"/>
              </a:ext>
            </a:extLst>
          </p:cNvPr>
          <p:cNvSpPr/>
          <p:nvPr/>
        </p:nvSpPr>
        <p:spPr>
          <a:xfrm>
            <a:off x="7611428" y="3060434"/>
            <a:ext cx="580064" cy="580064"/>
          </a:xfrm>
          <a:prstGeom prst="ellipse">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6" name="直線矢印コネクタ 95">
            <a:extLst>
              <a:ext uri="{FF2B5EF4-FFF2-40B4-BE49-F238E27FC236}">
                <a16:creationId xmlns:a16="http://schemas.microsoft.com/office/drawing/2014/main" id="{FCDD8A5D-B85E-1345-802B-F789C719CA41}"/>
              </a:ext>
            </a:extLst>
          </p:cNvPr>
          <p:cNvCxnSpPr>
            <a:stCxn id="93" idx="4"/>
            <a:endCxn id="95" idx="0"/>
          </p:cNvCxnSpPr>
          <p:nvPr/>
        </p:nvCxnSpPr>
        <p:spPr>
          <a:xfrm>
            <a:off x="7332693" y="2480370"/>
            <a:ext cx="568767" cy="5800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テキスト ボックス 96">
            <a:extLst>
              <a:ext uri="{FF2B5EF4-FFF2-40B4-BE49-F238E27FC236}">
                <a16:creationId xmlns:a16="http://schemas.microsoft.com/office/drawing/2014/main" id="{CF39F43E-EE27-0644-A40C-2D8C5E083FF8}"/>
              </a:ext>
            </a:extLst>
          </p:cNvPr>
          <p:cNvSpPr txBox="1"/>
          <p:nvPr/>
        </p:nvSpPr>
        <p:spPr>
          <a:xfrm>
            <a:off x="6777905" y="2451148"/>
            <a:ext cx="558887" cy="471069"/>
          </a:xfrm>
          <a:prstGeom prst="rect">
            <a:avLst/>
          </a:prstGeom>
          <a:noFill/>
        </p:spPr>
        <p:txBody>
          <a:bodyPr wrap="square" rtlCol="0">
            <a:spAutoFit/>
          </a:bodyPr>
          <a:lstStyle/>
          <a:p>
            <a:r>
              <a:rPr lang="en-US" altLang="ja-JP" sz="3200" b="1" dirty="0"/>
              <a:t>×</a:t>
            </a:r>
            <a:endParaRPr kumimoji="1" lang="ja-JP" altLang="en-US" sz="3200" b="1" dirty="0"/>
          </a:p>
        </p:txBody>
      </p:sp>
      <p:cxnSp>
        <p:nvCxnSpPr>
          <p:cNvPr id="98" name="直線矢印コネクタ 97">
            <a:extLst>
              <a:ext uri="{FF2B5EF4-FFF2-40B4-BE49-F238E27FC236}">
                <a16:creationId xmlns:a16="http://schemas.microsoft.com/office/drawing/2014/main" id="{4FE6823B-543D-AA44-AB7B-7F826E5C64F6}"/>
              </a:ext>
            </a:extLst>
          </p:cNvPr>
          <p:cNvCxnSpPr/>
          <p:nvPr/>
        </p:nvCxnSpPr>
        <p:spPr>
          <a:xfrm flipH="1">
            <a:off x="6962831" y="4800628"/>
            <a:ext cx="379730" cy="58006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F659A927-60DF-F04C-8626-07C1C963F228}"/>
              </a:ext>
            </a:extLst>
          </p:cNvPr>
          <p:cNvCxnSpPr>
            <a:stCxn id="87" idx="4"/>
          </p:cNvCxnSpPr>
          <p:nvPr/>
        </p:nvCxnSpPr>
        <p:spPr>
          <a:xfrm>
            <a:off x="7321395" y="4800628"/>
            <a:ext cx="358565" cy="58006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0" name="テキスト ボックス 99">
            <a:extLst>
              <a:ext uri="{FF2B5EF4-FFF2-40B4-BE49-F238E27FC236}">
                <a16:creationId xmlns:a16="http://schemas.microsoft.com/office/drawing/2014/main" id="{38C38820-43CF-3B45-8600-61B4F767EDBC}"/>
              </a:ext>
            </a:extLst>
          </p:cNvPr>
          <p:cNvSpPr txBox="1"/>
          <p:nvPr/>
        </p:nvSpPr>
        <p:spPr>
          <a:xfrm>
            <a:off x="6844353" y="4812649"/>
            <a:ext cx="558887" cy="471069"/>
          </a:xfrm>
          <a:prstGeom prst="rect">
            <a:avLst/>
          </a:prstGeom>
          <a:noFill/>
        </p:spPr>
        <p:txBody>
          <a:bodyPr wrap="square" rtlCol="0">
            <a:spAutoFit/>
          </a:bodyPr>
          <a:lstStyle/>
          <a:p>
            <a:r>
              <a:rPr lang="en-US" altLang="ja-JP" sz="3200" b="1" dirty="0"/>
              <a:t>×</a:t>
            </a:r>
            <a:endParaRPr kumimoji="1" lang="ja-JP" altLang="en-US" sz="3200" b="1" dirty="0"/>
          </a:p>
        </p:txBody>
      </p:sp>
      <p:sp>
        <p:nvSpPr>
          <p:cNvPr id="101" name="テキスト ボックス 100">
            <a:extLst>
              <a:ext uri="{FF2B5EF4-FFF2-40B4-BE49-F238E27FC236}">
                <a16:creationId xmlns:a16="http://schemas.microsoft.com/office/drawing/2014/main" id="{A94E6F16-F319-2147-A515-68915240A4FB}"/>
              </a:ext>
            </a:extLst>
          </p:cNvPr>
          <p:cNvSpPr txBox="1"/>
          <p:nvPr/>
        </p:nvSpPr>
        <p:spPr>
          <a:xfrm>
            <a:off x="7206595" y="4805349"/>
            <a:ext cx="558887" cy="471069"/>
          </a:xfrm>
          <a:prstGeom prst="rect">
            <a:avLst/>
          </a:prstGeom>
          <a:noFill/>
        </p:spPr>
        <p:txBody>
          <a:bodyPr wrap="square" rtlCol="0">
            <a:spAutoFit/>
          </a:bodyPr>
          <a:lstStyle/>
          <a:p>
            <a:r>
              <a:rPr lang="en-US" altLang="ja-JP" sz="3200" b="1" dirty="0"/>
              <a:t>×</a:t>
            </a:r>
            <a:endParaRPr kumimoji="1" lang="ja-JP" altLang="en-US" sz="3200" b="1" dirty="0"/>
          </a:p>
        </p:txBody>
      </p:sp>
      <p:sp>
        <p:nvSpPr>
          <p:cNvPr id="102" name="テキスト ボックス 101">
            <a:extLst>
              <a:ext uri="{FF2B5EF4-FFF2-40B4-BE49-F238E27FC236}">
                <a16:creationId xmlns:a16="http://schemas.microsoft.com/office/drawing/2014/main" id="{5C1F5DFB-736E-6E43-9AAD-6BEF6890D1E0}"/>
              </a:ext>
            </a:extLst>
          </p:cNvPr>
          <p:cNvSpPr txBox="1"/>
          <p:nvPr/>
        </p:nvSpPr>
        <p:spPr>
          <a:xfrm>
            <a:off x="5171038" y="891588"/>
            <a:ext cx="3275131" cy="646331"/>
          </a:xfrm>
          <a:prstGeom prst="rect">
            <a:avLst/>
          </a:prstGeom>
          <a:noFill/>
        </p:spPr>
        <p:txBody>
          <a:bodyPr wrap="square" rtlCol="0">
            <a:spAutoFit/>
          </a:bodyPr>
          <a:lstStyle/>
          <a:p>
            <a:r>
              <a:rPr lang="ja-JP" altLang="en-US" dirty="0"/>
              <a:t>打てる手がなくなってしまう状態につながる手は打たない</a:t>
            </a:r>
            <a:endParaRPr kumimoji="1" lang="ja-JP" altLang="en-US" dirty="0"/>
          </a:p>
        </p:txBody>
      </p:sp>
      <p:sp>
        <p:nvSpPr>
          <p:cNvPr id="103" name="テキスト ボックス 102">
            <a:extLst>
              <a:ext uri="{FF2B5EF4-FFF2-40B4-BE49-F238E27FC236}">
                <a16:creationId xmlns:a16="http://schemas.microsoft.com/office/drawing/2014/main" id="{257C1AAA-7AD1-9347-953E-F3956526B1EF}"/>
              </a:ext>
            </a:extLst>
          </p:cNvPr>
          <p:cNvSpPr txBox="1"/>
          <p:nvPr/>
        </p:nvSpPr>
        <p:spPr>
          <a:xfrm>
            <a:off x="553452" y="5406189"/>
            <a:ext cx="3416320" cy="646331"/>
          </a:xfrm>
          <a:prstGeom prst="rect">
            <a:avLst/>
          </a:prstGeom>
          <a:noFill/>
        </p:spPr>
        <p:txBody>
          <a:bodyPr wrap="none" rtlCol="0">
            <a:spAutoFit/>
          </a:bodyPr>
          <a:lstStyle/>
          <a:p>
            <a:r>
              <a:rPr kumimoji="1" lang="ja-JP" altLang="en-US"/>
              <a:t>その手を打つと、次に先手番が</a:t>
            </a:r>
            <a:endParaRPr kumimoji="1" lang="en-US" altLang="ja-JP"/>
          </a:p>
          <a:p>
            <a:r>
              <a:rPr kumimoji="1" lang="ja-JP" altLang="en-US"/>
              <a:t>最善手を打つと負けてしまう</a:t>
            </a:r>
          </a:p>
        </p:txBody>
      </p:sp>
      <p:sp>
        <p:nvSpPr>
          <p:cNvPr id="104" name="テキスト ボックス 103">
            <a:extLst>
              <a:ext uri="{FF2B5EF4-FFF2-40B4-BE49-F238E27FC236}">
                <a16:creationId xmlns:a16="http://schemas.microsoft.com/office/drawing/2014/main" id="{B1B42FE2-0B56-0D4C-87B6-07D1EA2DD595}"/>
              </a:ext>
            </a:extLst>
          </p:cNvPr>
          <p:cNvSpPr txBox="1"/>
          <p:nvPr/>
        </p:nvSpPr>
        <p:spPr>
          <a:xfrm>
            <a:off x="5419690" y="5607967"/>
            <a:ext cx="3275131" cy="369332"/>
          </a:xfrm>
          <a:prstGeom prst="rect">
            <a:avLst/>
          </a:prstGeom>
          <a:noFill/>
        </p:spPr>
        <p:txBody>
          <a:bodyPr wrap="square" rtlCol="0">
            <a:spAutoFit/>
          </a:bodyPr>
          <a:lstStyle/>
          <a:p>
            <a:r>
              <a:rPr kumimoji="1" lang="ja-JP" altLang="en-US" dirty="0"/>
              <a:t>打つ手が無い＝必敗だから</a:t>
            </a:r>
          </a:p>
        </p:txBody>
      </p:sp>
      <p:sp>
        <p:nvSpPr>
          <p:cNvPr id="105" name="テキスト ボックス 104">
            <a:extLst>
              <a:ext uri="{FF2B5EF4-FFF2-40B4-BE49-F238E27FC236}">
                <a16:creationId xmlns:a16="http://schemas.microsoft.com/office/drawing/2014/main" id="{71369BC7-C9E4-DF4C-825E-B62B09995939}"/>
              </a:ext>
            </a:extLst>
          </p:cNvPr>
          <p:cNvSpPr txBox="1"/>
          <p:nvPr/>
        </p:nvSpPr>
        <p:spPr>
          <a:xfrm>
            <a:off x="1179095" y="6320590"/>
            <a:ext cx="6853158" cy="400110"/>
          </a:xfrm>
          <a:prstGeom prst="rect">
            <a:avLst/>
          </a:prstGeom>
          <a:noFill/>
        </p:spPr>
        <p:txBody>
          <a:bodyPr wrap="none" rtlCol="0">
            <a:spAutoFit/>
          </a:bodyPr>
          <a:lstStyle/>
          <a:p>
            <a:r>
              <a:rPr kumimoji="1" lang="ja-JP" altLang="en-US" sz="2000"/>
              <a:t>以上の「枝刈り」をして、後手必勝であることを確認する</a:t>
            </a:r>
          </a:p>
        </p:txBody>
      </p:sp>
    </p:spTree>
    <p:extLst>
      <p:ext uri="{BB962C8B-B14F-4D97-AF65-F5344CB8AC3E}">
        <p14:creationId xmlns:p14="http://schemas.microsoft.com/office/powerpoint/2010/main" val="4073139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BD730DE-60C8-064D-8BD9-D78F288389BA}"/>
              </a:ext>
            </a:extLst>
          </p:cNvPr>
          <p:cNvSpPr>
            <a:spLocks noGrp="1"/>
          </p:cNvSpPr>
          <p:nvPr>
            <p:ph type="body" sz="quarter" idx="10"/>
          </p:nvPr>
        </p:nvSpPr>
        <p:spPr>
          <a:xfrm>
            <a:off x="0" y="190133"/>
            <a:ext cx="9144000" cy="754062"/>
          </a:xfrm>
        </p:spPr>
        <p:txBody>
          <a:bodyPr/>
          <a:lstStyle/>
          <a:p>
            <a:r>
              <a:rPr kumimoji="1" lang="ja-JP" altLang="en-US"/>
              <a:t>前回の解説：迷路</a:t>
            </a:r>
            <a:r>
              <a:rPr lang="ja-JP" altLang="en-US"/>
              <a:t>と再帰</a:t>
            </a:r>
            <a:endParaRPr kumimoji="1" lang="ja-JP" altLang="en-US"/>
          </a:p>
        </p:txBody>
      </p:sp>
      <p:sp>
        <p:nvSpPr>
          <p:cNvPr id="3" name="正方形/長方形 2">
            <a:extLst>
              <a:ext uri="{FF2B5EF4-FFF2-40B4-BE49-F238E27FC236}">
                <a16:creationId xmlns:a16="http://schemas.microsoft.com/office/drawing/2014/main" id="{7A913E7B-3801-2047-9D6D-F7F064348948}"/>
              </a:ext>
            </a:extLst>
          </p:cNvPr>
          <p:cNvSpPr/>
          <p:nvPr/>
        </p:nvSpPr>
        <p:spPr>
          <a:xfrm>
            <a:off x="2854950" y="980728"/>
            <a:ext cx="473025" cy="473025"/>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 name="正方形/長方形 3">
            <a:extLst>
              <a:ext uri="{FF2B5EF4-FFF2-40B4-BE49-F238E27FC236}">
                <a16:creationId xmlns:a16="http://schemas.microsoft.com/office/drawing/2014/main" id="{3C307C08-437C-3847-9E8D-FDDB7BB58C82}"/>
              </a:ext>
            </a:extLst>
          </p:cNvPr>
          <p:cNvSpPr/>
          <p:nvPr/>
        </p:nvSpPr>
        <p:spPr>
          <a:xfrm>
            <a:off x="2854950" y="1453753"/>
            <a:ext cx="473025" cy="473025"/>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正方形/長方形 4">
            <a:extLst>
              <a:ext uri="{FF2B5EF4-FFF2-40B4-BE49-F238E27FC236}">
                <a16:creationId xmlns:a16="http://schemas.microsoft.com/office/drawing/2014/main" id="{C77F54BE-D91E-8844-A1AB-B9CE9C2657CB}"/>
              </a:ext>
            </a:extLst>
          </p:cNvPr>
          <p:cNvSpPr/>
          <p:nvPr/>
        </p:nvSpPr>
        <p:spPr>
          <a:xfrm>
            <a:off x="2854950" y="1926778"/>
            <a:ext cx="473025" cy="473025"/>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正方形/長方形 6">
            <a:extLst>
              <a:ext uri="{FF2B5EF4-FFF2-40B4-BE49-F238E27FC236}">
                <a16:creationId xmlns:a16="http://schemas.microsoft.com/office/drawing/2014/main" id="{D78C76A6-7D6B-7940-94F5-71F7F4DE15B8}"/>
              </a:ext>
            </a:extLst>
          </p:cNvPr>
          <p:cNvSpPr/>
          <p:nvPr/>
        </p:nvSpPr>
        <p:spPr>
          <a:xfrm>
            <a:off x="3327975" y="980728"/>
            <a:ext cx="473025" cy="473025"/>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正方形/長方形 7">
            <a:extLst>
              <a:ext uri="{FF2B5EF4-FFF2-40B4-BE49-F238E27FC236}">
                <a16:creationId xmlns:a16="http://schemas.microsoft.com/office/drawing/2014/main" id="{B0C517CD-F77A-9D4D-BD20-B2EB0C598B6A}"/>
              </a:ext>
            </a:extLst>
          </p:cNvPr>
          <p:cNvSpPr/>
          <p:nvPr/>
        </p:nvSpPr>
        <p:spPr>
          <a:xfrm>
            <a:off x="3327975" y="1453753"/>
            <a:ext cx="473025" cy="473025"/>
          </a:xfrm>
          <a:prstGeom prst="rect">
            <a:avLst/>
          </a:prstGeom>
          <a:solidFill>
            <a:schemeClr val="bg1"/>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正方形/長方形 8">
            <a:extLst>
              <a:ext uri="{FF2B5EF4-FFF2-40B4-BE49-F238E27FC236}">
                <a16:creationId xmlns:a16="http://schemas.microsoft.com/office/drawing/2014/main" id="{41866CEC-116B-8B43-8A6D-3118D2E290F4}"/>
              </a:ext>
            </a:extLst>
          </p:cNvPr>
          <p:cNvSpPr/>
          <p:nvPr/>
        </p:nvSpPr>
        <p:spPr>
          <a:xfrm>
            <a:off x="3327975" y="1926778"/>
            <a:ext cx="473025" cy="473025"/>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正方形/長方形 10">
            <a:extLst>
              <a:ext uri="{FF2B5EF4-FFF2-40B4-BE49-F238E27FC236}">
                <a16:creationId xmlns:a16="http://schemas.microsoft.com/office/drawing/2014/main" id="{BFE6CC4A-D37E-5145-A847-44EBF8BABECE}"/>
              </a:ext>
            </a:extLst>
          </p:cNvPr>
          <p:cNvSpPr/>
          <p:nvPr/>
        </p:nvSpPr>
        <p:spPr>
          <a:xfrm>
            <a:off x="3800999" y="980728"/>
            <a:ext cx="473025" cy="473025"/>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正方形/長方形 11">
            <a:extLst>
              <a:ext uri="{FF2B5EF4-FFF2-40B4-BE49-F238E27FC236}">
                <a16:creationId xmlns:a16="http://schemas.microsoft.com/office/drawing/2014/main" id="{B33A7A72-F9FE-1040-8DD1-F5989548C3FB}"/>
              </a:ext>
            </a:extLst>
          </p:cNvPr>
          <p:cNvSpPr/>
          <p:nvPr/>
        </p:nvSpPr>
        <p:spPr>
          <a:xfrm>
            <a:off x="3800999" y="1453753"/>
            <a:ext cx="473025" cy="473025"/>
          </a:xfrm>
          <a:prstGeom prst="rect">
            <a:avLst/>
          </a:prstGeom>
          <a:solidFill>
            <a:schemeClr val="bg1"/>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正方形/長方形 12">
            <a:extLst>
              <a:ext uri="{FF2B5EF4-FFF2-40B4-BE49-F238E27FC236}">
                <a16:creationId xmlns:a16="http://schemas.microsoft.com/office/drawing/2014/main" id="{0D3F8E6B-E97E-4D4E-BBAE-32DE6F7E97D0}"/>
              </a:ext>
            </a:extLst>
          </p:cNvPr>
          <p:cNvSpPr/>
          <p:nvPr/>
        </p:nvSpPr>
        <p:spPr>
          <a:xfrm>
            <a:off x="3800999" y="1926778"/>
            <a:ext cx="473025" cy="473025"/>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正方形/長方形 14">
            <a:extLst>
              <a:ext uri="{FF2B5EF4-FFF2-40B4-BE49-F238E27FC236}">
                <a16:creationId xmlns:a16="http://schemas.microsoft.com/office/drawing/2014/main" id="{FFC30DCD-C7CC-804C-A9EE-2107EC8BF73D}"/>
              </a:ext>
            </a:extLst>
          </p:cNvPr>
          <p:cNvSpPr/>
          <p:nvPr/>
        </p:nvSpPr>
        <p:spPr>
          <a:xfrm>
            <a:off x="4274023" y="980728"/>
            <a:ext cx="473025" cy="473025"/>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正方形/長方形 15">
            <a:extLst>
              <a:ext uri="{FF2B5EF4-FFF2-40B4-BE49-F238E27FC236}">
                <a16:creationId xmlns:a16="http://schemas.microsoft.com/office/drawing/2014/main" id="{D2AA91B3-61DF-0443-9183-0A2CDA251A91}"/>
              </a:ext>
            </a:extLst>
          </p:cNvPr>
          <p:cNvSpPr/>
          <p:nvPr/>
        </p:nvSpPr>
        <p:spPr>
          <a:xfrm>
            <a:off x="4274023" y="1453753"/>
            <a:ext cx="473025" cy="473025"/>
          </a:xfrm>
          <a:prstGeom prst="rect">
            <a:avLst/>
          </a:prstGeom>
          <a:solidFill>
            <a:schemeClr val="bg1"/>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正方形/長方形 16">
            <a:extLst>
              <a:ext uri="{FF2B5EF4-FFF2-40B4-BE49-F238E27FC236}">
                <a16:creationId xmlns:a16="http://schemas.microsoft.com/office/drawing/2014/main" id="{8860014E-ED44-6347-930D-3E33F43C792F}"/>
              </a:ext>
            </a:extLst>
          </p:cNvPr>
          <p:cNvSpPr/>
          <p:nvPr/>
        </p:nvSpPr>
        <p:spPr>
          <a:xfrm>
            <a:off x="4274023" y="1926778"/>
            <a:ext cx="473025" cy="473025"/>
          </a:xfrm>
          <a:prstGeom prst="rect">
            <a:avLst/>
          </a:prstGeom>
          <a:solidFill>
            <a:schemeClr val="bg1"/>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正方形/長方形 18">
            <a:extLst>
              <a:ext uri="{FF2B5EF4-FFF2-40B4-BE49-F238E27FC236}">
                <a16:creationId xmlns:a16="http://schemas.microsoft.com/office/drawing/2014/main" id="{62C02F6C-748D-8F42-AB49-AA97BF2054E0}"/>
              </a:ext>
            </a:extLst>
          </p:cNvPr>
          <p:cNvSpPr/>
          <p:nvPr/>
        </p:nvSpPr>
        <p:spPr>
          <a:xfrm>
            <a:off x="4747047" y="980728"/>
            <a:ext cx="473025" cy="473025"/>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 name="正方形/長方形 19">
            <a:extLst>
              <a:ext uri="{FF2B5EF4-FFF2-40B4-BE49-F238E27FC236}">
                <a16:creationId xmlns:a16="http://schemas.microsoft.com/office/drawing/2014/main" id="{38C1D00F-C039-AA4D-9147-4B6A8A2F1667}"/>
              </a:ext>
            </a:extLst>
          </p:cNvPr>
          <p:cNvSpPr/>
          <p:nvPr/>
        </p:nvSpPr>
        <p:spPr>
          <a:xfrm>
            <a:off x="4747047" y="1453753"/>
            <a:ext cx="473025" cy="473025"/>
          </a:xfrm>
          <a:prstGeom prst="rect">
            <a:avLst/>
          </a:prstGeom>
          <a:solidFill>
            <a:schemeClr val="bg1"/>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正方形/長方形 20">
            <a:extLst>
              <a:ext uri="{FF2B5EF4-FFF2-40B4-BE49-F238E27FC236}">
                <a16:creationId xmlns:a16="http://schemas.microsoft.com/office/drawing/2014/main" id="{566AA491-7330-9643-B820-D24EA7BBAB34}"/>
              </a:ext>
            </a:extLst>
          </p:cNvPr>
          <p:cNvSpPr/>
          <p:nvPr/>
        </p:nvSpPr>
        <p:spPr>
          <a:xfrm>
            <a:off x="4747047" y="1926778"/>
            <a:ext cx="473025" cy="473025"/>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 name="正方形/長方形 22">
            <a:extLst>
              <a:ext uri="{FF2B5EF4-FFF2-40B4-BE49-F238E27FC236}">
                <a16:creationId xmlns:a16="http://schemas.microsoft.com/office/drawing/2014/main" id="{F88C66FD-D35C-3740-94D2-18C128037920}"/>
              </a:ext>
            </a:extLst>
          </p:cNvPr>
          <p:cNvSpPr/>
          <p:nvPr/>
        </p:nvSpPr>
        <p:spPr>
          <a:xfrm>
            <a:off x="5220072" y="980728"/>
            <a:ext cx="473025" cy="473025"/>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正方形/長方形 23">
            <a:extLst>
              <a:ext uri="{FF2B5EF4-FFF2-40B4-BE49-F238E27FC236}">
                <a16:creationId xmlns:a16="http://schemas.microsoft.com/office/drawing/2014/main" id="{60A6AD0A-0037-DE43-A5A2-C91FCAC5BB19}"/>
              </a:ext>
            </a:extLst>
          </p:cNvPr>
          <p:cNvSpPr/>
          <p:nvPr/>
        </p:nvSpPr>
        <p:spPr>
          <a:xfrm>
            <a:off x="5220072" y="1453753"/>
            <a:ext cx="473025" cy="473025"/>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正方形/長方形 24">
            <a:extLst>
              <a:ext uri="{FF2B5EF4-FFF2-40B4-BE49-F238E27FC236}">
                <a16:creationId xmlns:a16="http://schemas.microsoft.com/office/drawing/2014/main" id="{EDFAA240-ED9C-9D48-8B9D-130480FF8B74}"/>
              </a:ext>
            </a:extLst>
          </p:cNvPr>
          <p:cNvSpPr/>
          <p:nvPr/>
        </p:nvSpPr>
        <p:spPr>
          <a:xfrm>
            <a:off x="5220072" y="1926778"/>
            <a:ext cx="473025" cy="473025"/>
          </a:xfrm>
          <a:prstGeom prst="rect">
            <a:avLst/>
          </a:prstGeom>
          <a:solidFill>
            <a:schemeClr val="bg1">
              <a:lumMod val="50000"/>
            </a:schemeClr>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7" name="図 26">
            <a:extLst>
              <a:ext uri="{FF2B5EF4-FFF2-40B4-BE49-F238E27FC236}">
                <a16:creationId xmlns:a16="http://schemas.microsoft.com/office/drawing/2014/main" id="{DF9F1FE3-DA8A-9D4B-9BB6-05CB8563406B}"/>
              </a:ext>
            </a:extLst>
          </p:cNvPr>
          <p:cNvPicPr>
            <a:picLocks noChangeAspect="1"/>
          </p:cNvPicPr>
          <p:nvPr/>
        </p:nvPicPr>
        <p:blipFill>
          <a:blip r:embed="rId2"/>
          <a:stretch>
            <a:fillRect/>
          </a:stretch>
        </p:blipFill>
        <p:spPr>
          <a:xfrm>
            <a:off x="3368774" y="1519332"/>
            <a:ext cx="343731" cy="396613"/>
          </a:xfrm>
          <a:prstGeom prst="rect">
            <a:avLst/>
          </a:prstGeom>
        </p:spPr>
      </p:pic>
      <p:sp>
        <p:nvSpPr>
          <p:cNvPr id="37" name="右矢印 36">
            <a:extLst>
              <a:ext uri="{FF2B5EF4-FFF2-40B4-BE49-F238E27FC236}">
                <a16:creationId xmlns:a16="http://schemas.microsoft.com/office/drawing/2014/main" id="{C3150D8D-6FE4-A04E-83A5-AAA1D69C322F}"/>
              </a:ext>
            </a:extLst>
          </p:cNvPr>
          <p:cNvSpPr/>
          <p:nvPr/>
        </p:nvSpPr>
        <p:spPr>
          <a:xfrm>
            <a:off x="1537952" y="3284984"/>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右矢印 37">
            <a:extLst>
              <a:ext uri="{FF2B5EF4-FFF2-40B4-BE49-F238E27FC236}">
                <a16:creationId xmlns:a16="http://schemas.microsoft.com/office/drawing/2014/main" id="{429E4FA8-5956-FA48-BCA6-4FA42338D813}"/>
              </a:ext>
            </a:extLst>
          </p:cNvPr>
          <p:cNvSpPr/>
          <p:nvPr/>
        </p:nvSpPr>
        <p:spPr>
          <a:xfrm rot="10800000">
            <a:off x="1537952" y="3782565"/>
            <a:ext cx="360040" cy="340616"/>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右矢印 38">
            <a:extLst>
              <a:ext uri="{FF2B5EF4-FFF2-40B4-BE49-F238E27FC236}">
                <a16:creationId xmlns:a16="http://schemas.microsoft.com/office/drawing/2014/main" id="{AEABF9FD-84BE-9A43-84D9-21F8023D2999}"/>
              </a:ext>
            </a:extLst>
          </p:cNvPr>
          <p:cNvSpPr/>
          <p:nvPr/>
        </p:nvSpPr>
        <p:spPr>
          <a:xfrm rot="16200000">
            <a:off x="1537952" y="4289858"/>
            <a:ext cx="360040" cy="340616"/>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右矢印 39">
            <a:extLst>
              <a:ext uri="{FF2B5EF4-FFF2-40B4-BE49-F238E27FC236}">
                <a16:creationId xmlns:a16="http://schemas.microsoft.com/office/drawing/2014/main" id="{B4FD7E4A-C1B4-C14F-8579-78A92772DF35}"/>
              </a:ext>
            </a:extLst>
          </p:cNvPr>
          <p:cNvSpPr/>
          <p:nvPr/>
        </p:nvSpPr>
        <p:spPr>
          <a:xfrm rot="5400000">
            <a:off x="1537952" y="4806864"/>
            <a:ext cx="360040" cy="340616"/>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D623F50D-4B5E-2742-AB99-895E43D3F459}"/>
              </a:ext>
            </a:extLst>
          </p:cNvPr>
          <p:cNvSpPr txBox="1"/>
          <p:nvPr/>
        </p:nvSpPr>
        <p:spPr>
          <a:xfrm>
            <a:off x="1043608" y="2708920"/>
            <a:ext cx="1339341" cy="369332"/>
          </a:xfrm>
          <a:prstGeom prst="rect">
            <a:avLst/>
          </a:prstGeom>
          <a:noFill/>
        </p:spPr>
        <p:txBody>
          <a:bodyPr wrap="none" rtlCol="0">
            <a:spAutoFit/>
          </a:bodyPr>
          <a:lstStyle/>
          <a:p>
            <a:r>
              <a:rPr kumimoji="1" lang="en-US" altLang="ja-JP"/>
              <a:t>solve(1, 1, 0)</a:t>
            </a:r>
            <a:endParaRPr kumimoji="1" lang="ja-JP" altLang="en-US"/>
          </a:p>
        </p:txBody>
      </p:sp>
      <p:sp>
        <p:nvSpPr>
          <p:cNvPr id="42" name="角丸四角形 41">
            <a:extLst>
              <a:ext uri="{FF2B5EF4-FFF2-40B4-BE49-F238E27FC236}">
                <a16:creationId xmlns:a16="http://schemas.microsoft.com/office/drawing/2014/main" id="{DDB57F03-B2E6-BD4E-B1D0-0DE539A67F1B}"/>
              </a:ext>
            </a:extLst>
          </p:cNvPr>
          <p:cNvSpPr/>
          <p:nvPr/>
        </p:nvSpPr>
        <p:spPr>
          <a:xfrm>
            <a:off x="971600" y="2636912"/>
            <a:ext cx="1584176" cy="26642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右矢印 42">
            <a:extLst>
              <a:ext uri="{FF2B5EF4-FFF2-40B4-BE49-F238E27FC236}">
                <a16:creationId xmlns:a16="http://schemas.microsoft.com/office/drawing/2014/main" id="{2991F31E-85F9-2149-B50B-7DC9F75A62AC}"/>
              </a:ext>
            </a:extLst>
          </p:cNvPr>
          <p:cNvSpPr/>
          <p:nvPr/>
        </p:nvSpPr>
        <p:spPr>
          <a:xfrm>
            <a:off x="3338152" y="3284984"/>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右矢印 43">
            <a:extLst>
              <a:ext uri="{FF2B5EF4-FFF2-40B4-BE49-F238E27FC236}">
                <a16:creationId xmlns:a16="http://schemas.microsoft.com/office/drawing/2014/main" id="{C31A6ECF-5351-9546-8353-236DE36C6775}"/>
              </a:ext>
            </a:extLst>
          </p:cNvPr>
          <p:cNvSpPr/>
          <p:nvPr/>
        </p:nvSpPr>
        <p:spPr>
          <a:xfrm rot="10800000">
            <a:off x="3338152" y="3782565"/>
            <a:ext cx="360040" cy="340616"/>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右矢印 44">
            <a:extLst>
              <a:ext uri="{FF2B5EF4-FFF2-40B4-BE49-F238E27FC236}">
                <a16:creationId xmlns:a16="http://schemas.microsoft.com/office/drawing/2014/main" id="{2192D64C-FA75-B643-9FD8-AF96199B1825}"/>
              </a:ext>
            </a:extLst>
          </p:cNvPr>
          <p:cNvSpPr/>
          <p:nvPr/>
        </p:nvSpPr>
        <p:spPr>
          <a:xfrm rot="16200000">
            <a:off x="3338152" y="4289858"/>
            <a:ext cx="360040" cy="340616"/>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右矢印 45">
            <a:extLst>
              <a:ext uri="{FF2B5EF4-FFF2-40B4-BE49-F238E27FC236}">
                <a16:creationId xmlns:a16="http://schemas.microsoft.com/office/drawing/2014/main" id="{AF176EF4-012B-5946-9546-069E16844872}"/>
              </a:ext>
            </a:extLst>
          </p:cNvPr>
          <p:cNvSpPr/>
          <p:nvPr/>
        </p:nvSpPr>
        <p:spPr>
          <a:xfrm rot="5400000">
            <a:off x="3338152" y="4806864"/>
            <a:ext cx="360040" cy="340616"/>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ボックス 46">
            <a:extLst>
              <a:ext uri="{FF2B5EF4-FFF2-40B4-BE49-F238E27FC236}">
                <a16:creationId xmlns:a16="http://schemas.microsoft.com/office/drawing/2014/main" id="{916E6039-9695-D54D-8549-3A063E4B0728}"/>
              </a:ext>
            </a:extLst>
          </p:cNvPr>
          <p:cNvSpPr txBox="1"/>
          <p:nvPr/>
        </p:nvSpPr>
        <p:spPr>
          <a:xfrm>
            <a:off x="2843808" y="2708920"/>
            <a:ext cx="1339341" cy="369332"/>
          </a:xfrm>
          <a:prstGeom prst="rect">
            <a:avLst/>
          </a:prstGeom>
          <a:noFill/>
        </p:spPr>
        <p:txBody>
          <a:bodyPr wrap="none" rtlCol="0">
            <a:spAutoFit/>
          </a:bodyPr>
          <a:lstStyle/>
          <a:p>
            <a:r>
              <a:rPr kumimoji="1" lang="en-US" altLang="ja-JP"/>
              <a:t>solve(2, 1, 1)</a:t>
            </a:r>
            <a:endParaRPr kumimoji="1" lang="ja-JP" altLang="en-US"/>
          </a:p>
        </p:txBody>
      </p:sp>
      <p:sp>
        <p:nvSpPr>
          <p:cNvPr id="48" name="角丸四角形 47">
            <a:extLst>
              <a:ext uri="{FF2B5EF4-FFF2-40B4-BE49-F238E27FC236}">
                <a16:creationId xmlns:a16="http://schemas.microsoft.com/office/drawing/2014/main" id="{8526FCCE-0F1C-8642-B853-555094E47038}"/>
              </a:ext>
            </a:extLst>
          </p:cNvPr>
          <p:cNvSpPr/>
          <p:nvPr/>
        </p:nvSpPr>
        <p:spPr>
          <a:xfrm>
            <a:off x="2771800" y="2636912"/>
            <a:ext cx="1584176" cy="26642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右矢印 48">
            <a:extLst>
              <a:ext uri="{FF2B5EF4-FFF2-40B4-BE49-F238E27FC236}">
                <a16:creationId xmlns:a16="http://schemas.microsoft.com/office/drawing/2014/main" id="{E9DE012E-87D6-C84E-BD3A-F9C35157E729}"/>
              </a:ext>
            </a:extLst>
          </p:cNvPr>
          <p:cNvSpPr/>
          <p:nvPr/>
        </p:nvSpPr>
        <p:spPr>
          <a:xfrm>
            <a:off x="5066344" y="3284984"/>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右矢印 49">
            <a:extLst>
              <a:ext uri="{FF2B5EF4-FFF2-40B4-BE49-F238E27FC236}">
                <a16:creationId xmlns:a16="http://schemas.microsoft.com/office/drawing/2014/main" id="{48FCBC2E-2C3E-5241-A473-65429FBE0496}"/>
              </a:ext>
            </a:extLst>
          </p:cNvPr>
          <p:cNvSpPr/>
          <p:nvPr/>
        </p:nvSpPr>
        <p:spPr>
          <a:xfrm rot="10800000">
            <a:off x="5066344" y="3782565"/>
            <a:ext cx="360040" cy="340616"/>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右矢印 50">
            <a:extLst>
              <a:ext uri="{FF2B5EF4-FFF2-40B4-BE49-F238E27FC236}">
                <a16:creationId xmlns:a16="http://schemas.microsoft.com/office/drawing/2014/main" id="{CAA837CD-2E13-FE43-B335-E267A8AA184B}"/>
              </a:ext>
            </a:extLst>
          </p:cNvPr>
          <p:cNvSpPr/>
          <p:nvPr/>
        </p:nvSpPr>
        <p:spPr>
          <a:xfrm rot="16200000">
            <a:off x="5066344" y="4289858"/>
            <a:ext cx="360040" cy="340616"/>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右矢印 51">
            <a:extLst>
              <a:ext uri="{FF2B5EF4-FFF2-40B4-BE49-F238E27FC236}">
                <a16:creationId xmlns:a16="http://schemas.microsoft.com/office/drawing/2014/main" id="{7CE4EF4F-AABB-FB4F-BA11-EEFF4A7842C2}"/>
              </a:ext>
            </a:extLst>
          </p:cNvPr>
          <p:cNvSpPr/>
          <p:nvPr/>
        </p:nvSpPr>
        <p:spPr>
          <a:xfrm rot="5400000">
            <a:off x="5066344" y="4806864"/>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69946789-E1BB-5742-8582-A74DB2A52917}"/>
              </a:ext>
            </a:extLst>
          </p:cNvPr>
          <p:cNvSpPr txBox="1"/>
          <p:nvPr/>
        </p:nvSpPr>
        <p:spPr>
          <a:xfrm>
            <a:off x="4572000" y="2708920"/>
            <a:ext cx="1339341" cy="369332"/>
          </a:xfrm>
          <a:prstGeom prst="rect">
            <a:avLst/>
          </a:prstGeom>
          <a:noFill/>
        </p:spPr>
        <p:txBody>
          <a:bodyPr wrap="none" rtlCol="0">
            <a:spAutoFit/>
          </a:bodyPr>
          <a:lstStyle/>
          <a:p>
            <a:r>
              <a:rPr kumimoji="1" lang="en-US" altLang="ja-JP"/>
              <a:t>solve(1, 1, 2)</a:t>
            </a:r>
            <a:endParaRPr kumimoji="1" lang="ja-JP" altLang="en-US"/>
          </a:p>
        </p:txBody>
      </p:sp>
      <p:sp>
        <p:nvSpPr>
          <p:cNvPr id="54" name="角丸四角形 53">
            <a:extLst>
              <a:ext uri="{FF2B5EF4-FFF2-40B4-BE49-F238E27FC236}">
                <a16:creationId xmlns:a16="http://schemas.microsoft.com/office/drawing/2014/main" id="{3B84E3BC-CF3D-C144-A0DB-B3DFD2516F69}"/>
              </a:ext>
            </a:extLst>
          </p:cNvPr>
          <p:cNvSpPr/>
          <p:nvPr/>
        </p:nvSpPr>
        <p:spPr>
          <a:xfrm>
            <a:off x="4499992" y="2636912"/>
            <a:ext cx="1584176" cy="26642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右矢印 54">
            <a:extLst>
              <a:ext uri="{FF2B5EF4-FFF2-40B4-BE49-F238E27FC236}">
                <a16:creationId xmlns:a16="http://schemas.microsoft.com/office/drawing/2014/main" id="{515935C9-6ED3-8C48-97AC-886C5384DABF}"/>
              </a:ext>
            </a:extLst>
          </p:cNvPr>
          <p:cNvSpPr/>
          <p:nvPr/>
        </p:nvSpPr>
        <p:spPr>
          <a:xfrm>
            <a:off x="6866544" y="3284984"/>
            <a:ext cx="360040" cy="340616"/>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右矢印 55">
            <a:extLst>
              <a:ext uri="{FF2B5EF4-FFF2-40B4-BE49-F238E27FC236}">
                <a16:creationId xmlns:a16="http://schemas.microsoft.com/office/drawing/2014/main" id="{51C26D3B-86EB-C34D-9806-63003F880FAB}"/>
              </a:ext>
            </a:extLst>
          </p:cNvPr>
          <p:cNvSpPr/>
          <p:nvPr/>
        </p:nvSpPr>
        <p:spPr>
          <a:xfrm rot="10800000">
            <a:off x="6866544" y="3782565"/>
            <a:ext cx="360040" cy="340616"/>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右矢印 56">
            <a:extLst>
              <a:ext uri="{FF2B5EF4-FFF2-40B4-BE49-F238E27FC236}">
                <a16:creationId xmlns:a16="http://schemas.microsoft.com/office/drawing/2014/main" id="{F3911C06-94A8-2449-AE65-82D029A73208}"/>
              </a:ext>
            </a:extLst>
          </p:cNvPr>
          <p:cNvSpPr/>
          <p:nvPr/>
        </p:nvSpPr>
        <p:spPr>
          <a:xfrm rot="16200000">
            <a:off x="6866544" y="4289858"/>
            <a:ext cx="360040" cy="340616"/>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右矢印 57">
            <a:extLst>
              <a:ext uri="{FF2B5EF4-FFF2-40B4-BE49-F238E27FC236}">
                <a16:creationId xmlns:a16="http://schemas.microsoft.com/office/drawing/2014/main" id="{C6A14DF4-8DB8-DC4B-8FCB-4FEA35705185}"/>
              </a:ext>
            </a:extLst>
          </p:cNvPr>
          <p:cNvSpPr/>
          <p:nvPr/>
        </p:nvSpPr>
        <p:spPr>
          <a:xfrm rot="5400000">
            <a:off x="6866544" y="4806864"/>
            <a:ext cx="360040" cy="340616"/>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a:extLst>
              <a:ext uri="{FF2B5EF4-FFF2-40B4-BE49-F238E27FC236}">
                <a16:creationId xmlns:a16="http://schemas.microsoft.com/office/drawing/2014/main" id="{EA3D2A38-3658-4840-B17B-6CF9CBAAEF24}"/>
              </a:ext>
            </a:extLst>
          </p:cNvPr>
          <p:cNvSpPr txBox="1"/>
          <p:nvPr/>
        </p:nvSpPr>
        <p:spPr>
          <a:xfrm>
            <a:off x="6372200" y="2708920"/>
            <a:ext cx="1339341" cy="369332"/>
          </a:xfrm>
          <a:prstGeom prst="rect">
            <a:avLst/>
          </a:prstGeom>
          <a:noFill/>
        </p:spPr>
        <p:txBody>
          <a:bodyPr wrap="none" rtlCol="0">
            <a:spAutoFit/>
          </a:bodyPr>
          <a:lstStyle/>
          <a:p>
            <a:r>
              <a:rPr kumimoji="1" lang="en-US" altLang="ja-JP"/>
              <a:t>solve(3, 1, 0)</a:t>
            </a:r>
            <a:endParaRPr kumimoji="1" lang="ja-JP" altLang="en-US"/>
          </a:p>
        </p:txBody>
      </p:sp>
      <p:sp>
        <p:nvSpPr>
          <p:cNvPr id="60" name="角丸四角形 59">
            <a:extLst>
              <a:ext uri="{FF2B5EF4-FFF2-40B4-BE49-F238E27FC236}">
                <a16:creationId xmlns:a16="http://schemas.microsoft.com/office/drawing/2014/main" id="{5CDA5C26-DC84-954C-81D8-0C45794BC955}"/>
              </a:ext>
            </a:extLst>
          </p:cNvPr>
          <p:cNvSpPr/>
          <p:nvPr/>
        </p:nvSpPr>
        <p:spPr>
          <a:xfrm>
            <a:off x="6300192" y="2636912"/>
            <a:ext cx="1584176" cy="26642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4" name="直線矢印コネクタ 63">
            <a:extLst>
              <a:ext uri="{FF2B5EF4-FFF2-40B4-BE49-F238E27FC236}">
                <a16:creationId xmlns:a16="http://schemas.microsoft.com/office/drawing/2014/main" id="{5C57C37A-3983-E34F-98B4-64B96F2934BB}"/>
              </a:ext>
            </a:extLst>
          </p:cNvPr>
          <p:cNvCxnSpPr/>
          <p:nvPr/>
        </p:nvCxnSpPr>
        <p:spPr>
          <a:xfrm>
            <a:off x="1979712" y="3429000"/>
            <a:ext cx="122413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5" name="直線矢印コネクタ 64">
            <a:extLst>
              <a:ext uri="{FF2B5EF4-FFF2-40B4-BE49-F238E27FC236}">
                <a16:creationId xmlns:a16="http://schemas.microsoft.com/office/drawing/2014/main" id="{EC0EE904-E0B3-024D-99FA-FF4CFB0F9BF7}"/>
              </a:ext>
            </a:extLst>
          </p:cNvPr>
          <p:cNvCxnSpPr/>
          <p:nvPr/>
        </p:nvCxnSpPr>
        <p:spPr>
          <a:xfrm>
            <a:off x="3779912" y="3429000"/>
            <a:ext cx="122413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AA55C666-3389-A642-8C2C-16AB4861BA63}"/>
              </a:ext>
            </a:extLst>
          </p:cNvPr>
          <p:cNvCxnSpPr/>
          <p:nvPr/>
        </p:nvCxnSpPr>
        <p:spPr>
          <a:xfrm>
            <a:off x="5580112" y="3429000"/>
            <a:ext cx="122413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32A3D82E-8A2F-F649-94E8-B5AA8E6B8721}"/>
              </a:ext>
            </a:extLst>
          </p:cNvPr>
          <p:cNvCxnSpPr>
            <a:cxnSpLocks/>
          </p:cNvCxnSpPr>
          <p:nvPr/>
        </p:nvCxnSpPr>
        <p:spPr>
          <a:xfrm flipH="1" flipV="1">
            <a:off x="5364088" y="3645024"/>
            <a:ext cx="1656184" cy="158417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9" name="テキスト ボックス 68">
            <a:extLst>
              <a:ext uri="{FF2B5EF4-FFF2-40B4-BE49-F238E27FC236}">
                <a16:creationId xmlns:a16="http://schemas.microsoft.com/office/drawing/2014/main" id="{278A68BE-6DF9-BA41-BA8C-F38387A98033}"/>
              </a:ext>
            </a:extLst>
          </p:cNvPr>
          <p:cNvSpPr txBox="1"/>
          <p:nvPr/>
        </p:nvSpPr>
        <p:spPr>
          <a:xfrm>
            <a:off x="2411760" y="5517232"/>
            <a:ext cx="4031873" cy="1015663"/>
          </a:xfrm>
          <a:prstGeom prst="rect">
            <a:avLst/>
          </a:prstGeom>
          <a:noFill/>
        </p:spPr>
        <p:txBody>
          <a:bodyPr wrap="none" rtlCol="0">
            <a:spAutoFit/>
          </a:bodyPr>
          <a:lstStyle/>
          <a:p>
            <a:r>
              <a:rPr kumimoji="1" lang="ja-JP" altLang="en-US" sz="2000"/>
              <a:t>各マスに一つ再帰関数がある</a:t>
            </a:r>
            <a:endParaRPr kumimoji="1" lang="en-US" altLang="ja-JP" sz="2000"/>
          </a:p>
          <a:p>
            <a:r>
              <a:rPr lang="ja-JP" altLang="en-US" sz="2000"/>
              <a:t>その場所で行けるところ全て試す</a:t>
            </a:r>
            <a:endParaRPr lang="en-US" altLang="ja-JP" sz="2000"/>
          </a:p>
          <a:p>
            <a:r>
              <a:rPr lang="ja-JP" altLang="en-US" sz="2000"/>
              <a:t>全て試したら呼び出し元に戻る</a:t>
            </a:r>
            <a:endParaRPr kumimoji="1" lang="ja-JP" altLang="en-US" sz="2000"/>
          </a:p>
        </p:txBody>
      </p:sp>
      <p:cxnSp>
        <p:nvCxnSpPr>
          <p:cNvPr id="71" name="カギ線コネクタ 70">
            <a:extLst>
              <a:ext uri="{FF2B5EF4-FFF2-40B4-BE49-F238E27FC236}">
                <a16:creationId xmlns:a16="http://schemas.microsoft.com/office/drawing/2014/main" id="{7499954D-8370-8945-92A0-5A4963CAE362}"/>
              </a:ext>
            </a:extLst>
          </p:cNvPr>
          <p:cNvCxnSpPr>
            <a:stCxn id="27" idx="1"/>
            <a:endCxn id="42" idx="0"/>
          </p:cNvCxnSpPr>
          <p:nvPr/>
        </p:nvCxnSpPr>
        <p:spPr>
          <a:xfrm rot="10800000" flipV="1">
            <a:off x="1763688" y="1717638"/>
            <a:ext cx="1605086" cy="919273"/>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76932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20B7C16-3215-804F-8894-56350FAA4502}"/>
              </a:ext>
            </a:extLst>
          </p:cNvPr>
          <p:cNvSpPr>
            <a:spLocks noGrp="1"/>
          </p:cNvSpPr>
          <p:nvPr>
            <p:ph type="body" sz="quarter" idx="10"/>
          </p:nvPr>
        </p:nvSpPr>
        <p:spPr/>
        <p:txBody>
          <a:bodyPr/>
          <a:lstStyle/>
          <a:p>
            <a:r>
              <a:rPr kumimoji="1" lang="ja-JP" altLang="en-US"/>
              <a:t>本講義で学ぶこと</a:t>
            </a:r>
          </a:p>
        </p:txBody>
      </p:sp>
      <p:sp>
        <p:nvSpPr>
          <p:cNvPr id="3" name="テキスト ボックス 2">
            <a:extLst>
              <a:ext uri="{FF2B5EF4-FFF2-40B4-BE49-F238E27FC236}">
                <a16:creationId xmlns:a16="http://schemas.microsoft.com/office/drawing/2014/main" id="{9D88B7B3-0519-404A-B9C4-0DD9F69A757B}"/>
              </a:ext>
            </a:extLst>
          </p:cNvPr>
          <p:cNvSpPr txBox="1"/>
          <p:nvPr/>
        </p:nvSpPr>
        <p:spPr>
          <a:xfrm>
            <a:off x="611560" y="1772816"/>
            <a:ext cx="5109091" cy="584775"/>
          </a:xfrm>
          <a:prstGeom prst="rect">
            <a:avLst/>
          </a:prstGeom>
          <a:noFill/>
        </p:spPr>
        <p:txBody>
          <a:bodyPr wrap="none" rtlCol="0">
            <a:spAutoFit/>
          </a:bodyPr>
          <a:lstStyle/>
          <a:p>
            <a:r>
              <a:rPr kumimoji="1" lang="ja-JP" altLang="en-US" sz="3200"/>
              <a:t>クラスとオブジェクト指向</a:t>
            </a:r>
          </a:p>
        </p:txBody>
      </p:sp>
    </p:spTree>
    <p:extLst>
      <p:ext uri="{BB962C8B-B14F-4D97-AF65-F5344CB8AC3E}">
        <p14:creationId xmlns:p14="http://schemas.microsoft.com/office/powerpoint/2010/main" val="386156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CF92A7B-DCC6-6641-AB3F-9951E161B054}"/>
              </a:ext>
            </a:extLst>
          </p:cNvPr>
          <p:cNvSpPr>
            <a:spLocks noGrp="1"/>
          </p:cNvSpPr>
          <p:nvPr>
            <p:ph type="body" sz="quarter" idx="10"/>
          </p:nvPr>
        </p:nvSpPr>
        <p:spPr/>
        <p:txBody>
          <a:bodyPr/>
          <a:lstStyle/>
          <a:p>
            <a:r>
              <a:rPr lang="ja-JP" altLang="en-US"/>
              <a:t>注意</a:t>
            </a:r>
          </a:p>
        </p:txBody>
      </p:sp>
      <p:pic>
        <p:nvPicPr>
          <p:cNvPr id="3" name="図 2">
            <a:extLst>
              <a:ext uri="{FF2B5EF4-FFF2-40B4-BE49-F238E27FC236}">
                <a16:creationId xmlns:a16="http://schemas.microsoft.com/office/drawing/2014/main" id="{D674CB4C-7A22-7945-BC3C-137C1CEA186F}"/>
              </a:ext>
            </a:extLst>
          </p:cNvPr>
          <p:cNvPicPr>
            <a:picLocks noChangeAspect="1"/>
          </p:cNvPicPr>
          <p:nvPr/>
        </p:nvPicPr>
        <p:blipFill>
          <a:blip r:embed="rId2"/>
          <a:stretch>
            <a:fillRect/>
          </a:stretch>
        </p:blipFill>
        <p:spPr>
          <a:xfrm>
            <a:off x="3303662" y="2852936"/>
            <a:ext cx="2536676" cy="3382235"/>
          </a:xfrm>
          <a:prstGeom prst="rect">
            <a:avLst/>
          </a:prstGeom>
        </p:spPr>
      </p:pic>
      <p:sp>
        <p:nvSpPr>
          <p:cNvPr id="4" name="テキスト ボックス 3">
            <a:extLst>
              <a:ext uri="{FF2B5EF4-FFF2-40B4-BE49-F238E27FC236}">
                <a16:creationId xmlns:a16="http://schemas.microsoft.com/office/drawing/2014/main" id="{E6423953-CC3C-744B-AAF1-5E4FA40E24D9}"/>
              </a:ext>
            </a:extLst>
          </p:cNvPr>
          <p:cNvSpPr txBox="1"/>
          <p:nvPr/>
        </p:nvSpPr>
        <p:spPr>
          <a:xfrm>
            <a:off x="611560" y="1061151"/>
            <a:ext cx="7725192" cy="1384995"/>
          </a:xfrm>
          <a:prstGeom prst="rect">
            <a:avLst/>
          </a:prstGeom>
          <a:noFill/>
        </p:spPr>
        <p:txBody>
          <a:bodyPr wrap="none" rtlCol="0">
            <a:spAutoFit/>
          </a:bodyPr>
          <a:lstStyle/>
          <a:p>
            <a:r>
              <a:rPr kumimoji="1" lang="ja-JP" altLang="en-US" sz="2800"/>
              <a:t>「オブジェクト指向」の定義は難しい</a:t>
            </a:r>
            <a:endParaRPr kumimoji="1" lang="en-US" altLang="ja-JP" sz="2800" dirty="0"/>
          </a:p>
          <a:p>
            <a:r>
              <a:rPr lang="ja-JP" altLang="en-US" sz="2800"/>
              <a:t>人の数だけ定義がある</a:t>
            </a:r>
            <a:endParaRPr lang="en-US" altLang="ja-JP" sz="2800" dirty="0"/>
          </a:p>
          <a:p>
            <a:r>
              <a:rPr kumimoji="1" lang="ja-JP" altLang="en-US" sz="2800"/>
              <a:t>今日話したことを唯一の定義だと思わないこと</a:t>
            </a:r>
          </a:p>
        </p:txBody>
      </p:sp>
    </p:spTree>
    <p:extLst>
      <p:ext uri="{BB962C8B-B14F-4D97-AF65-F5344CB8AC3E}">
        <p14:creationId xmlns:p14="http://schemas.microsoft.com/office/powerpoint/2010/main" val="3180351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雲形吹き出し 11">
            <a:extLst>
              <a:ext uri="{FF2B5EF4-FFF2-40B4-BE49-F238E27FC236}">
                <a16:creationId xmlns:a16="http://schemas.microsoft.com/office/drawing/2014/main" id="{C4C03540-2AAF-5F42-9434-9AF1547FFA93}"/>
              </a:ext>
            </a:extLst>
          </p:cNvPr>
          <p:cNvSpPr/>
          <p:nvPr/>
        </p:nvSpPr>
        <p:spPr>
          <a:xfrm>
            <a:off x="6886197" y="3121823"/>
            <a:ext cx="1656184" cy="1189130"/>
          </a:xfrm>
          <a:prstGeom prst="cloudCallout">
            <a:avLst>
              <a:gd name="adj1" fmla="val -72654"/>
              <a:gd name="adj2" fmla="val 3214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プレースホルダー 1">
            <a:extLst>
              <a:ext uri="{FF2B5EF4-FFF2-40B4-BE49-F238E27FC236}">
                <a16:creationId xmlns:a16="http://schemas.microsoft.com/office/drawing/2014/main" id="{34480BD4-DCE3-C845-907D-45E58FBB8AB6}"/>
              </a:ext>
            </a:extLst>
          </p:cNvPr>
          <p:cNvSpPr>
            <a:spLocks noGrp="1"/>
          </p:cNvSpPr>
          <p:nvPr>
            <p:ph type="body" sz="quarter" idx="10"/>
          </p:nvPr>
        </p:nvSpPr>
        <p:spPr/>
        <p:txBody>
          <a:bodyPr/>
          <a:lstStyle/>
          <a:p>
            <a:r>
              <a:rPr kumimoji="1" lang="ja-JP" altLang="en-US"/>
              <a:t>オブジェクトとは</a:t>
            </a:r>
          </a:p>
        </p:txBody>
      </p:sp>
      <p:sp>
        <p:nvSpPr>
          <p:cNvPr id="3" name="テキスト ボックス 2">
            <a:extLst>
              <a:ext uri="{FF2B5EF4-FFF2-40B4-BE49-F238E27FC236}">
                <a16:creationId xmlns:a16="http://schemas.microsoft.com/office/drawing/2014/main" id="{3733F675-C8E1-2B43-B639-89FC67A49EA0}"/>
              </a:ext>
            </a:extLst>
          </p:cNvPr>
          <p:cNvSpPr txBox="1"/>
          <p:nvPr/>
        </p:nvSpPr>
        <p:spPr>
          <a:xfrm>
            <a:off x="1094125" y="1251886"/>
            <a:ext cx="6955750" cy="461665"/>
          </a:xfrm>
          <a:prstGeom prst="rect">
            <a:avLst/>
          </a:prstGeom>
          <a:noFill/>
        </p:spPr>
        <p:txBody>
          <a:bodyPr wrap="none" rtlCol="0">
            <a:spAutoFit/>
          </a:bodyPr>
          <a:lstStyle/>
          <a:p>
            <a:r>
              <a:rPr kumimoji="1" lang="ja-JP" altLang="en-US" sz="2400"/>
              <a:t>「内部状態」と「通信手段」を持った「なにか」</a:t>
            </a:r>
          </a:p>
        </p:txBody>
      </p:sp>
      <p:pic>
        <p:nvPicPr>
          <p:cNvPr id="4" name="図 3">
            <a:extLst>
              <a:ext uri="{FF2B5EF4-FFF2-40B4-BE49-F238E27FC236}">
                <a16:creationId xmlns:a16="http://schemas.microsoft.com/office/drawing/2014/main" id="{66413374-164E-F147-A33D-0AEE93683F67}"/>
              </a:ext>
            </a:extLst>
          </p:cNvPr>
          <p:cNvPicPr>
            <a:picLocks noChangeAspect="1"/>
          </p:cNvPicPr>
          <p:nvPr/>
        </p:nvPicPr>
        <p:blipFill>
          <a:blip r:embed="rId2"/>
          <a:stretch>
            <a:fillRect/>
          </a:stretch>
        </p:blipFill>
        <p:spPr>
          <a:xfrm>
            <a:off x="5436096" y="2996952"/>
            <a:ext cx="1330542" cy="1774056"/>
          </a:xfrm>
          <a:prstGeom prst="rect">
            <a:avLst/>
          </a:prstGeom>
        </p:spPr>
      </p:pic>
      <p:pic>
        <p:nvPicPr>
          <p:cNvPr id="5" name="図 4">
            <a:extLst>
              <a:ext uri="{FF2B5EF4-FFF2-40B4-BE49-F238E27FC236}">
                <a16:creationId xmlns:a16="http://schemas.microsoft.com/office/drawing/2014/main" id="{C1DC40B5-16AB-5940-98AE-AB6210E74EED}"/>
              </a:ext>
            </a:extLst>
          </p:cNvPr>
          <p:cNvPicPr>
            <a:picLocks noChangeAspect="1"/>
          </p:cNvPicPr>
          <p:nvPr/>
        </p:nvPicPr>
        <p:blipFill>
          <a:blip r:embed="rId3"/>
          <a:stretch>
            <a:fillRect/>
          </a:stretch>
        </p:blipFill>
        <p:spPr>
          <a:xfrm>
            <a:off x="971600" y="3121823"/>
            <a:ext cx="1532238" cy="1630040"/>
          </a:xfrm>
          <a:prstGeom prst="rect">
            <a:avLst/>
          </a:prstGeom>
        </p:spPr>
      </p:pic>
      <p:sp>
        <p:nvSpPr>
          <p:cNvPr id="6" name="テキスト ボックス 5">
            <a:extLst>
              <a:ext uri="{FF2B5EF4-FFF2-40B4-BE49-F238E27FC236}">
                <a16:creationId xmlns:a16="http://schemas.microsoft.com/office/drawing/2014/main" id="{C202E718-3480-304E-9E27-F3F53DA6BF77}"/>
              </a:ext>
            </a:extLst>
          </p:cNvPr>
          <p:cNvSpPr txBox="1"/>
          <p:nvPr/>
        </p:nvSpPr>
        <p:spPr>
          <a:xfrm>
            <a:off x="1176369" y="2347031"/>
            <a:ext cx="986167" cy="646331"/>
          </a:xfrm>
          <a:prstGeom prst="rect">
            <a:avLst/>
          </a:prstGeom>
          <a:noFill/>
        </p:spPr>
        <p:txBody>
          <a:bodyPr wrap="none" rtlCol="0">
            <a:spAutoFit/>
          </a:bodyPr>
          <a:lstStyle/>
          <a:p>
            <a:r>
              <a:rPr kumimoji="1" lang="ja-JP" altLang="en-US"/>
              <a:t>依頼側</a:t>
            </a:r>
            <a:endParaRPr kumimoji="1" lang="en-US" altLang="ja-JP" dirty="0"/>
          </a:p>
          <a:p>
            <a:r>
              <a:rPr lang="en-US" altLang="ja-JP" dirty="0"/>
              <a:t>(Sender)</a:t>
            </a:r>
            <a:endParaRPr kumimoji="1" lang="ja-JP" altLang="en-US"/>
          </a:p>
        </p:txBody>
      </p:sp>
      <p:cxnSp>
        <p:nvCxnSpPr>
          <p:cNvPr id="8" name="直線矢印コネクタ 7">
            <a:extLst>
              <a:ext uri="{FF2B5EF4-FFF2-40B4-BE49-F238E27FC236}">
                <a16:creationId xmlns:a16="http://schemas.microsoft.com/office/drawing/2014/main" id="{96D639D1-2DB9-0447-ACCA-BC0ACE7274E8}"/>
              </a:ext>
            </a:extLst>
          </p:cNvPr>
          <p:cNvCxnSpPr/>
          <p:nvPr/>
        </p:nvCxnSpPr>
        <p:spPr>
          <a:xfrm>
            <a:off x="2627784" y="3626843"/>
            <a:ext cx="2448272"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6058BEA5-4B59-2540-B15C-3E1642F68C9B}"/>
              </a:ext>
            </a:extLst>
          </p:cNvPr>
          <p:cNvSpPr txBox="1"/>
          <p:nvPr/>
        </p:nvSpPr>
        <p:spPr>
          <a:xfrm>
            <a:off x="3081102" y="2889748"/>
            <a:ext cx="1489510" cy="646331"/>
          </a:xfrm>
          <a:prstGeom prst="rect">
            <a:avLst/>
          </a:prstGeom>
          <a:noFill/>
        </p:spPr>
        <p:txBody>
          <a:bodyPr wrap="none" rtlCol="0">
            <a:spAutoFit/>
          </a:bodyPr>
          <a:lstStyle/>
          <a:p>
            <a:r>
              <a:rPr kumimoji="1" lang="ja-JP" altLang="en-US"/>
              <a:t>仕事の依頼</a:t>
            </a:r>
            <a:endParaRPr kumimoji="1" lang="en-US" altLang="ja-JP" dirty="0"/>
          </a:p>
          <a:p>
            <a:r>
              <a:rPr lang="en-US" altLang="ja-JP" dirty="0"/>
              <a:t>(</a:t>
            </a:r>
            <a:r>
              <a:rPr lang="ja-JP" altLang="en-US"/>
              <a:t>メッセージ</a:t>
            </a:r>
            <a:r>
              <a:rPr lang="en-US" altLang="ja-JP" dirty="0"/>
              <a:t>)</a:t>
            </a:r>
            <a:endParaRPr kumimoji="1" lang="ja-JP" altLang="en-US"/>
          </a:p>
        </p:txBody>
      </p:sp>
      <p:sp>
        <p:nvSpPr>
          <p:cNvPr id="10" name="テキスト ボックス 9">
            <a:extLst>
              <a:ext uri="{FF2B5EF4-FFF2-40B4-BE49-F238E27FC236}">
                <a16:creationId xmlns:a16="http://schemas.microsoft.com/office/drawing/2014/main" id="{7F92BBE0-7AEF-104D-AAA4-CCD41E1E9801}"/>
              </a:ext>
            </a:extLst>
          </p:cNvPr>
          <p:cNvSpPr txBox="1"/>
          <p:nvPr/>
        </p:nvSpPr>
        <p:spPr>
          <a:xfrm>
            <a:off x="5383575" y="2323391"/>
            <a:ext cx="1569660" cy="646331"/>
          </a:xfrm>
          <a:prstGeom prst="rect">
            <a:avLst/>
          </a:prstGeom>
          <a:noFill/>
        </p:spPr>
        <p:txBody>
          <a:bodyPr wrap="none" rtlCol="0">
            <a:spAutoFit/>
          </a:bodyPr>
          <a:lstStyle/>
          <a:p>
            <a:r>
              <a:rPr lang="ja-JP" altLang="en-US"/>
              <a:t>オブジェクト</a:t>
            </a:r>
            <a:endParaRPr lang="en-US" altLang="ja-JP" dirty="0"/>
          </a:p>
          <a:p>
            <a:r>
              <a:rPr kumimoji="1" lang="en-US" altLang="ja-JP" dirty="0"/>
              <a:t>(Receiver)</a:t>
            </a:r>
            <a:endParaRPr kumimoji="1" lang="ja-JP" altLang="en-US"/>
          </a:p>
        </p:txBody>
      </p:sp>
      <p:pic>
        <p:nvPicPr>
          <p:cNvPr id="11" name="図 10">
            <a:extLst>
              <a:ext uri="{FF2B5EF4-FFF2-40B4-BE49-F238E27FC236}">
                <a16:creationId xmlns:a16="http://schemas.microsoft.com/office/drawing/2014/main" id="{D8014E9C-92F3-C349-A3DA-D508AFB6D699}"/>
              </a:ext>
            </a:extLst>
          </p:cNvPr>
          <p:cNvPicPr>
            <a:picLocks noChangeAspect="1"/>
          </p:cNvPicPr>
          <p:nvPr/>
        </p:nvPicPr>
        <p:blipFill>
          <a:blip r:embed="rId4"/>
          <a:stretch>
            <a:fillRect/>
          </a:stretch>
        </p:blipFill>
        <p:spPr>
          <a:xfrm rot="17100000">
            <a:off x="7147520" y="3068982"/>
            <a:ext cx="1132377" cy="1132377"/>
          </a:xfrm>
          <a:prstGeom prst="rect">
            <a:avLst/>
          </a:prstGeom>
        </p:spPr>
      </p:pic>
      <p:sp>
        <p:nvSpPr>
          <p:cNvPr id="13" name="テキスト ボックス 12">
            <a:extLst>
              <a:ext uri="{FF2B5EF4-FFF2-40B4-BE49-F238E27FC236}">
                <a16:creationId xmlns:a16="http://schemas.microsoft.com/office/drawing/2014/main" id="{84005424-C2E7-D74D-AF9C-24E29740D129}"/>
              </a:ext>
            </a:extLst>
          </p:cNvPr>
          <p:cNvSpPr txBox="1"/>
          <p:nvPr/>
        </p:nvSpPr>
        <p:spPr>
          <a:xfrm>
            <a:off x="7087486" y="2673786"/>
            <a:ext cx="1107996" cy="369332"/>
          </a:xfrm>
          <a:prstGeom prst="rect">
            <a:avLst/>
          </a:prstGeom>
          <a:noFill/>
        </p:spPr>
        <p:txBody>
          <a:bodyPr wrap="none" rtlCol="0">
            <a:spAutoFit/>
          </a:bodyPr>
          <a:lstStyle/>
          <a:p>
            <a:r>
              <a:rPr lang="ja-JP" altLang="en-US"/>
              <a:t>内部状態</a:t>
            </a:r>
            <a:endParaRPr kumimoji="1" lang="ja-JP" altLang="en-US"/>
          </a:p>
        </p:txBody>
      </p:sp>
      <p:cxnSp>
        <p:nvCxnSpPr>
          <p:cNvPr id="14" name="直線矢印コネクタ 13">
            <a:extLst>
              <a:ext uri="{FF2B5EF4-FFF2-40B4-BE49-F238E27FC236}">
                <a16:creationId xmlns:a16="http://schemas.microsoft.com/office/drawing/2014/main" id="{03BD577E-8E93-5941-8994-FCAADC7126C0}"/>
              </a:ext>
            </a:extLst>
          </p:cNvPr>
          <p:cNvCxnSpPr>
            <a:cxnSpLocks/>
          </p:cNvCxnSpPr>
          <p:nvPr/>
        </p:nvCxnSpPr>
        <p:spPr>
          <a:xfrm flipH="1">
            <a:off x="2627784" y="4129935"/>
            <a:ext cx="240300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5C27F72-1B82-DD41-AC91-31511FD3EADA}"/>
              </a:ext>
            </a:extLst>
          </p:cNvPr>
          <p:cNvSpPr txBox="1"/>
          <p:nvPr/>
        </p:nvSpPr>
        <p:spPr>
          <a:xfrm>
            <a:off x="3032548" y="4129935"/>
            <a:ext cx="2043508" cy="646331"/>
          </a:xfrm>
          <a:prstGeom prst="rect">
            <a:avLst/>
          </a:prstGeom>
          <a:noFill/>
        </p:spPr>
        <p:txBody>
          <a:bodyPr wrap="none" rtlCol="0">
            <a:spAutoFit/>
          </a:bodyPr>
          <a:lstStyle/>
          <a:p>
            <a:pPr algn="ctr"/>
            <a:r>
              <a:rPr kumimoji="1" lang="ja-JP" altLang="en-US"/>
              <a:t>仕事</a:t>
            </a:r>
            <a:endParaRPr kumimoji="1" lang="en-US" altLang="ja-JP" dirty="0"/>
          </a:p>
          <a:p>
            <a:pPr algn="ctr"/>
            <a:r>
              <a:rPr kumimoji="1" lang="en-US" altLang="ja-JP" dirty="0"/>
              <a:t>(</a:t>
            </a:r>
            <a:r>
              <a:rPr kumimoji="1" lang="ja-JP" altLang="en-US"/>
              <a:t>返り値</a:t>
            </a:r>
            <a:r>
              <a:rPr kumimoji="1" lang="en-US" altLang="ja-JP" dirty="0"/>
              <a:t>, </a:t>
            </a:r>
            <a:r>
              <a:rPr kumimoji="1" lang="ja-JP" altLang="en-US"/>
              <a:t>状態変化</a:t>
            </a:r>
            <a:r>
              <a:rPr kumimoji="1" lang="en-US" altLang="ja-JP" dirty="0"/>
              <a:t>)</a:t>
            </a:r>
            <a:endParaRPr kumimoji="1" lang="ja-JP" altLang="en-US"/>
          </a:p>
        </p:txBody>
      </p:sp>
      <p:sp>
        <p:nvSpPr>
          <p:cNvPr id="17" name="テキスト ボックス 16">
            <a:extLst>
              <a:ext uri="{FF2B5EF4-FFF2-40B4-BE49-F238E27FC236}">
                <a16:creationId xmlns:a16="http://schemas.microsoft.com/office/drawing/2014/main" id="{E11AB4A8-2DF4-984F-BC04-AD733B3F55FD}"/>
              </a:ext>
            </a:extLst>
          </p:cNvPr>
          <p:cNvSpPr txBox="1"/>
          <p:nvPr/>
        </p:nvSpPr>
        <p:spPr>
          <a:xfrm>
            <a:off x="880283" y="5513652"/>
            <a:ext cx="7366119" cy="400110"/>
          </a:xfrm>
          <a:prstGeom prst="rect">
            <a:avLst/>
          </a:prstGeom>
          <a:noFill/>
        </p:spPr>
        <p:txBody>
          <a:bodyPr wrap="none" rtlCol="0">
            <a:spAutoFit/>
          </a:bodyPr>
          <a:lstStyle/>
          <a:p>
            <a:r>
              <a:rPr kumimoji="1" lang="ja-JP" altLang="en-US" sz="2000"/>
              <a:t>オブジェクトに「メッセージ」を送ると、内部状態が変化する</a:t>
            </a:r>
          </a:p>
        </p:txBody>
      </p:sp>
    </p:spTree>
    <p:extLst>
      <p:ext uri="{BB962C8B-B14F-4D97-AF65-F5344CB8AC3E}">
        <p14:creationId xmlns:p14="http://schemas.microsoft.com/office/powerpoint/2010/main" val="3540228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BF597DC-1E61-7B45-A8D1-B2AE1E77EB5C}"/>
              </a:ext>
            </a:extLst>
          </p:cNvPr>
          <p:cNvSpPr>
            <a:spLocks noGrp="1"/>
          </p:cNvSpPr>
          <p:nvPr>
            <p:ph type="body" sz="quarter" idx="10"/>
          </p:nvPr>
        </p:nvSpPr>
        <p:spPr/>
        <p:txBody>
          <a:bodyPr/>
          <a:lstStyle/>
          <a:p>
            <a:r>
              <a:rPr lang="ja-JP" altLang="en-US"/>
              <a:t>オブジェクト指向とは</a:t>
            </a:r>
          </a:p>
        </p:txBody>
      </p:sp>
      <p:sp>
        <p:nvSpPr>
          <p:cNvPr id="3" name="テキスト ボックス 2">
            <a:extLst>
              <a:ext uri="{FF2B5EF4-FFF2-40B4-BE49-F238E27FC236}">
                <a16:creationId xmlns:a16="http://schemas.microsoft.com/office/drawing/2014/main" id="{9E653D07-03F5-E24E-B2B0-5E69456DB0B0}"/>
              </a:ext>
            </a:extLst>
          </p:cNvPr>
          <p:cNvSpPr txBox="1"/>
          <p:nvPr/>
        </p:nvSpPr>
        <p:spPr>
          <a:xfrm>
            <a:off x="1691680" y="1196752"/>
            <a:ext cx="5416868" cy="461665"/>
          </a:xfrm>
          <a:prstGeom prst="rect">
            <a:avLst/>
          </a:prstGeom>
          <a:noFill/>
        </p:spPr>
        <p:txBody>
          <a:bodyPr wrap="none" rtlCol="0">
            <a:spAutoFit/>
          </a:bodyPr>
          <a:lstStyle/>
          <a:p>
            <a:r>
              <a:rPr kumimoji="1" lang="ja-JP" altLang="en-US" sz="2400"/>
              <a:t>「オブジェクト」を中心とする考え方</a:t>
            </a:r>
            <a:endParaRPr kumimoji="1" lang="en-US" altLang="ja-JP" sz="2400" dirty="0"/>
          </a:p>
        </p:txBody>
      </p:sp>
      <p:sp>
        <p:nvSpPr>
          <p:cNvPr id="4" name="テキスト ボックス 3">
            <a:extLst>
              <a:ext uri="{FF2B5EF4-FFF2-40B4-BE49-F238E27FC236}">
                <a16:creationId xmlns:a16="http://schemas.microsoft.com/office/drawing/2014/main" id="{5CEB7EC3-FC80-A54B-9158-CA7F9BE35E87}"/>
              </a:ext>
            </a:extLst>
          </p:cNvPr>
          <p:cNvSpPr txBox="1"/>
          <p:nvPr/>
        </p:nvSpPr>
        <p:spPr>
          <a:xfrm>
            <a:off x="941800" y="2015504"/>
            <a:ext cx="2031325" cy="646331"/>
          </a:xfrm>
          <a:prstGeom prst="rect">
            <a:avLst/>
          </a:prstGeom>
          <a:noFill/>
        </p:spPr>
        <p:txBody>
          <a:bodyPr wrap="none" rtlCol="0">
            <a:spAutoFit/>
          </a:bodyPr>
          <a:lstStyle/>
          <a:p>
            <a:r>
              <a:rPr kumimoji="1" lang="ja-JP" altLang="en-US" sz="3600"/>
              <a:t>手続き型</a:t>
            </a:r>
          </a:p>
        </p:txBody>
      </p:sp>
      <p:sp>
        <p:nvSpPr>
          <p:cNvPr id="5" name="テキスト ボックス 4">
            <a:extLst>
              <a:ext uri="{FF2B5EF4-FFF2-40B4-BE49-F238E27FC236}">
                <a16:creationId xmlns:a16="http://schemas.microsoft.com/office/drawing/2014/main" id="{1CBB33B1-347C-8146-9919-A266FE67D317}"/>
              </a:ext>
            </a:extLst>
          </p:cNvPr>
          <p:cNvSpPr txBox="1"/>
          <p:nvPr/>
        </p:nvSpPr>
        <p:spPr>
          <a:xfrm>
            <a:off x="4849193" y="2015504"/>
            <a:ext cx="3877985" cy="646331"/>
          </a:xfrm>
          <a:prstGeom prst="rect">
            <a:avLst/>
          </a:prstGeom>
          <a:noFill/>
        </p:spPr>
        <p:txBody>
          <a:bodyPr wrap="none" rtlCol="0">
            <a:spAutoFit/>
          </a:bodyPr>
          <a:lstStyle/>
          <a:p>
            <a:r>
              <a:rPr kumimoji="1" lang="ja-JP" altLang="en-US" sz="3600"/>
              <a:t>オブジェクト指向</a:t>
            </a:r>
          </a:p>
        </p:txBody>
      </p:sp>
      <p:pic>
        <p:nvPicPr>
          <p:cNvPr id="6" name="図 5">
            <a:extLst>
              <a:ext uri="{FF2B5EF4-FFF2-40B4-BE49-F238E27FC236}">
                <a16:creationId xmlns:a16="http://schemas.microsoft.com/office/drawing/2014/main" id="{980617CD-2100-F847-B5F8-5CC2B324D64A}"/>
              </a:ext>
            </a:extLst>
          </p:cNvPr>
          <p:cNvPicPr>
            <a:picLocks noChangeAspect="1"/>
          </p:cNvPicPr>
          <p:nvPr/>
        </p:nvPicPr>
        <p:blipFill>
          <a:blip r:embed="rId2"/>
          <a:stretch>
            <a:fillRect/>
          </a:stretch>
        </p:blipFill>
        <p:spPr>
          <a:xfrm>
            <a:off x="649636" y="4077072"/>
            <a:ext cx="2857500" cy="2273300"/>
          </a:xfrm>
          <a:prstGeom prst="rect">
            <a:avLst/>
          </a:prstGeom>
        </p:spPr>
      </p:pic>
      <p:sp>
        <p:nvSpPr>
          <p:cNvPr id="7" name="テキスト ボックス 6">
            <a:extLst>
              <a:ext uri="{FF2B5EF4-FFF2-40B4-BE49-F238E27FC236}">
                <a16:creationId xmlns:a16="http://schemas.microsoft.com/office/drawing/2014/main" id="{43BE0A41-B66B-8C4F-B4A4-498BEC5F1879}"/>
              </a:ext>
            </a:extLst>
          </p:cNvPr>
          <p:cNvSpPr txBox="1"/>
          <p:nvPr/>
        </p:nvSpPr>
        <p:spPr>
          <a:xfrm>
            <a:off x="190690" y="2874021"/>
            <a:ext cx="3775393" cy="707886"/>
          </a:xfrm>
          <a:prstGeom prst="rect">
            <a:avLst/>
          </a:prstGeom>
          <a:noFill/>
        </p:spPr>
        <p:txBody>
          <a:bodyPr wrap="none" rtlCol="0">
            <a:spAutoFit/>
          </a:bodyPr>
          <a:lstStyle/>
          <a:p>
            <a:r>
              <a:rPr kumimoji="1" lang="ja-JP" altLang="en-US" sz="2000"/>
              <a:t>やるべき手続きを全て指示する</a:t>
            </a:r>
            <a:endParaRPr kumimoji="1" lang="en-US" altLang="ja-JP" sz="2000" dirty="0"/>
          </a:p>
          <a:p>
            <a:r>
              <a:rPr lang="en-US" altLang="ja-JP" sz="2000" dirty="0"/>
              <a:t>=</a:t>
            </a:r>
            <a:r>
              <a:rPr lang="ja-JP" altLang="en-US" sz="2000"/>
              <a:t>状態管理は呼び出し側の責任</a:t>
            </a:r>
            <a:endParaRPr lang="en-US" altLang="ja-JP" sz="2000" dirty="0"/>
          </a:p>
        </p:txBody>
      </p:sp>
      <p:pic>
        <p:nvPicPr>
          <p:cNvPr id="8" name="図 7">
            <a:extLst>
              <a:ext uri="{FF2B5EF4-FFF2-40B4-BE49-F238E27FC236}">
                <a16:creationId xmlns:a16="http://schemas.microsoft.com/office/drawing/2014/main" id="{8EBE23D9-0E02-6C4F-AB72-89D8CC84FD5C}"/>
              </a:ext>
            </a:extLst>
          </p:cNvPr>
          <p:cNvPicPr>
            <a:picLocks noChangeAspect="1"/>
          </p:cNvPicPr>
          <p:nvPr/>
        </p:nvPicPr>
        <p:blipFill>
          <a:blip r:embed="rId3"/>
          <a:stretch>
            <a:fillRect/>
          </a:stretch>
        </p:blipFill>
        <p:spPr>
          <a:xfrm>
            <a:off x="5780073" y="4112629"/>
            <a:ext cx="2016224" cy="2202186"/>
          </a:xfrm>
          <a:prstGeom prst="rect">
            <a:avLst/>
          </a:prstGeom>
        </p:spPr>
      </p:pic>
      <p:sp>
        <p:nvSpPr>
          <p:cNvPr id="9" name="テキスト ボックス 8">
            <a:extLst>
              <a:ext uri="{FF2B5EF4-FFF2-40B4-BE49-F238E27FC236}">
                <a16:creationId xmlns:a16="http://schemas.microsoft.com/office/drawing/2014/main" id="{D5FB5BA4-A4B1-B44C-9860-3AF83E9D3AF8}"/>
              </a:ext>
            </a:extLst>
          </p:cNvPr>
          <p:cNvSpPr txBox="1"/>
          <p:nvPr/>
        </p:nvSpPr>
        <p:spPr>
          <a:xfrm>
            <a:off x="4849193" y="2874021"/>
            <a:ext cx="3775393" cy="707886"/>
          </a:xfrm>
          <a:prstGeom prst="rect">
            <a:avLst/>
          </a:prstGeom>
          <a:noFill/>
        </p:spPr>
        <p:txBody>
          <a:bodyPr wrap="none" rtlCol="0">
            <a:spAutoFit/>
          </a:bodyPr>
          <a:lstStyle/>
          <a:p>
            <a:r>
              <a:rPr lang="ja-JP" altLang="en-US" sz="2000"/>
              <a:t>仕事</a:t>
            </a:r>
            <a:r>
              <a:rPr kumimoji="1" lang="ja-JP" altLang="en-US" sz="2000"/>
              <a:t>をオブジェクトに依頼する</a:t>
            </a:r>
            <a:endParaRPr kumimoji="1" lang="en-US" altLang="ja-JP" sz="2000" dirty="0"/>
          </a:p>
          <a:p>
            <a:r>
              <a:rPr lang="ja-JP" altLang="en-US" sz="2000"/>
              <a:t>＝状態はオブジェクトが管理</a:t>
            </a:r>
            <a:endParaRPr kumimoji="1" lang="ja-JP" altLang="en-US" sz="2000"/>
          </a:p>
        </p:txBody>
      </p:sp>
    </p:spTree>
    <p:extLst>
      <p:ext uri="{BB962C8B-B14F-4D97-AF65-F5344CB8AC3E}">
        <p14:creationId xmlns:p14="http://schemas.microsoft.com/office/powerpoint/2010/main" val="942923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91A58CE-1362-864B-B12A-A60BC34A9A6B}"/>
              </a:ext>
            </a:extLst>
          </p:cNvPr>
          <p:cNvSpPr>
            <a:spLocks noGrp="1"/>
          </p:cNvSpPr>
          <p:nvPr>
            <p:ph type="body" sz="quarter" idx="10"/>
          </p:nvPr>
        </p:nvSpPr>
        <p:spPr/>
        <p:txBody>
          <a:bodyPr/>
          <a:lstStyle/>
          <a:p>
            <a:r>
              <a:rPr kumimoji="1" lang="ja-JP" altLang="en-US"/>
              <a:t>オブジェクト指向プログラミングとは</a:t>
            </a:r>
          </a:p>
        </p:txBody>
      </p:sp>
      <p:pic>
        <p:nvPicPr>
          <p:cNvPr id="3" name="図 2">
            <a:extLst>
              <a:ext uri="{FF2B5EF4-FFF2-40B4-BE49-F238E27FC236}">
                <a16:creationId xmlns:a16="http://schemas.microsoft.com/office/drawing/2014/main" id="{89985958-0F63-634F-A17E-39BF436E6555}"/>
              </a:ext>
            </a:extLst>
          </p:cNvPr>
          <p:cNvPicPr>
            <a:picLocks noChangeAspect="1"/>
          </p:cNvPicPr>
          <p:nvPr/>
        </p:nvPicPr>
        <p:blipFill>
          <a:blip r:embed="rId2"/>
          <a:stretch>
            <a:fillRect/>
          </a:stretch>
        </p:blipFill>
        <p:spPr>
          <a:xfrm>
            <a:off x="1835696" y="4149080"/>
            <a:ext cx="1152128" cy="1152128"/>
          </a:xfrm>
          <a:prstGeom prst="rect">
            <a:avLst/>
          </a:prstGeom>
        </p:spPr>
      </p:pic>
      <p:pic>
        <p:nvPicPr>
          <p:cNvPr id="4" name="図 3">
            <a:extLst>
              <a:ext uri="{FF2B5EF4-FFF2-40B4-BE49-F238E27FC236}">
                <a16:creationId xmlns:a16="http://schemas.microsoft.com/office/drawing/2014/main" id="{D7E43038-14C4-C144-B912-17F9C2339B42}"/>
              </a:ext>
            </a:extLst>
          </p:cNvPr>
          <p:cNvPicPr>
            <a:picLocks noChangeAspect="1"/>
          </p:cNvPicPr>
          <p:nvPr/>
        </p:nvPicPr>
        <p:blipFill>
          <a:blip r:embed="rId3"/>
          <a:stretch>
            <a:fillRect/>
          </a:stretch>
        </p:blipFill>
        <p:spPr>
          <a:xfrm>
            <a:off x="6228184" y="4149080"/>
            <a:ext cx="851946" cy="1183258"/>
          </a:xfrm>
          <a:prstGeom prst="rect">
            <a:avLst/>
          </a:prstGeom>
        </p:spPr>
      </p:pic>
      <p:sp>
        <p:nvSpPr>
          <p:cNvPr id="5" name="角丸四角形吹き出し 4">
            <a:extLst>
              <a:ext uri="{FF2B5EF4-FFF2-40B4-BE49-F238E27FC236}">
                <a16:creationId xmlns:a16="http://schemas.microsoft.com/office/drawing/2014/main" id="{C480E6AB-F99F-9242-BD6C-E71611539078}"/>
              </a:ext>
            </a:extLst>
          </p:cNvPr>
          <p:cNvSpPr/>
          <p:nvPr/>
        </p:nvSpPr>
        <p:spPr>
          <a:xfrm>
            <a:off x="3275856" y="3933056"/>
            <a:ext cx="2448272" cy="864096"/>
          </a:xfrm>
          <a:prstGeom prst="wedgeRoundRectCallout">
            <a:avLst>
              <a:gd name="adj1" fmla="val 41469"/>
              <a:gd name="adj2" fmla="val 65038"/>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○○してください</a:t>
            </a:r>
          </a:p>
        </p:txBody>
      </p:sp>
      <p:sp>
        <p:nvSpPr>
          <p:cNvPr id="6" name="テキスト ボックス 5">
            <a:extLst>
              <a:ext uri="{FF2B5EF4-FFF2-40B4-BE49-F238E27FC236}">
                <a16:creationId xmlns:a16="http://schemas.microsoft.com/office/drawing/2014/main" id="{621EFD5D-255D-674C-893D-07D992AAE444}"/>
              </a:ext>
            </a:extLst>
          </p:cNvPr>
          <p:cNvSpPr txBox="1"/>
          <p:nvPr/>
        </p:nvSpPr>
        <p:spPr>
          <a:xfrm>
            <a:off x="1619672" y="3429000"/>
            <a:ext cx="1415772" cy="584775"/>
          </a:xfrm>
          <a:prstGeom prst="rect">
            <a:avLst/>
          </a:prstGeom>
          <a:noFill/>
        </p:spPr>
        <p:txBody>
          <a:bodyPr wrap="none" rtlCol="0">
            <a:spAutoFit/>
          </a:bodyPr>
          <a:lstStyle/>
          <a:p>
            <a:pPr algn="ctr"/>
            <a:r>
              <a:rPr kumimoji="1" lang="ja-JP" altLang="en-US" sz="1600"/>
              <a:t>オブジェクト</a:t>
            </a:r>
            <a:endParaRPr kumimoji="1" lang="en-US" altLang="ja-JP" sz="1600"/>
          </a:p>
          <a:p>
            <a:pPr algn="ctr"/>
            <a:r>
              <a:rPr lang="en-US" altLang="ja-JP" sz="1600"/>
              <a:t>(obj)</a:t>
            </a:r>
            <a:endParaRPr kumimoji="1" lang="ja-JP" altLang="en-US" sz="1600"/>
          </a:p>
        </p:txBody>
      </p:sp>
      <p:sp>
        <p:nvSpPr>
          <p:cNvPr id="7" name="テキスト ボックス 6">
            <a:extLst>
              <a:ext uri="{FF2B5EF4-FFF2-40B4-BE49-F238E27FC236}">
                <a16:creationId xmlns:a16="http://schemas.microsoft.com/office/drawing/2014/main" id="{2A8599A6-880F-214E-835F-7F615EFE6518}"/>
              </a:ext>
            </a:extLst>
          </p:cNvPr>
          <p:cNvSpPr txBox="1"/>
          <p:nvPr/>
        </p:nvSpPr>
        <p:spPr>
          <a:xfrm>
            <a:off x="3707904" y="3284984"/>
            <a:ext cx="1664238" cy="584775"/>
          </a:xfrm>
          <a:prstGeom prst="rect">
            <a:avLst/>
          </a:prstGeom>
          <a:noFill/>
        </p:spPr>
        <p:txBody>
          <a:bodyPr wrap="none" rtlCol="0">
            <a:spAutoFit/>
          </a:bodyPr>
          <a:lstStyle/>
          <a:p>
            <a:pPr algn="ctr"/>
            <a:r>
              <a:rPr kumimoji="1" lang="ja-JP" altLang="en-US" sz="1600"/>
              <a:t>メッセージ</a:t>
            </a:r>
            <a:endParaRPr kumimoji="1" lang="en-US" altLang="ja-JP" sz="1600"/>
          </a:p>
          <a:p>
            <a:pPr algn="ctr"/>
            <a:r>
              <a:rPr lang="en-US" altLang="ja-JP" sz="1600"/>
              <a:t>(do_something)</a:t>
            </a:r>
            <a:endParaRPr kumimoji="1" lang="ja-JP" altLang="en-US" sz="1600"/>
          </a:p>
        </p:txBody>
      </p:sp>
      <p:sp>
        <p:nvSpPr>
          <p:cNvPr id="8" name="テキスト ボックス 7">
            <a:extLst>
              <a:ext uri="{FF2B5EF4-FFF2-40B4-BE49-F238E27FC236}">
                <a16:creationId xmlns:a16="http://schemas.microsoft.com/office/drawing/2014/main" id="{CF58CA16-BD5A-D944-87E1-17C4ABE7EF88}"/>
              </a:ext>
            </a:extLst>
          </p:cNvPr>
          <p:cNvSpPr txBox="1"/>
          <p:nvPr/>
        </p:nvSpPr>
        <p:spPr>
          <a:xfrm>
            <a:off x="1043608" y="1151508"/>
            <a:ext cx="6614898" cy="954107"/>
          </a:xfrm>
          <a:prstGeom prst="rect">
            <a:avLst/>
          </a:prstGeom>
          <a:noFill/>
        </p:spPr>
        <p:txBody>
          <a:bodyPr wrap="square" rtlCol="0">
            <a:spAutoFit/>
          </a:bodyPr>
          <a:lstStyle/>
          <a:p>
            <a:r>
              <a:rPr kumimoji="1" lang="ja-JP" altLang="en-US" sz="2800"/>
              <a:t>オブジェクトにメッセージを送ることでプログラムを実行してくパラダイム</a:t>
            </a:r>
          </a:p>
        </p:txBody>
      </p:sp>
      <p:sp>
        <p:nvSpPr>
          <p:cNvPr id="9" name="正方形/長方形 8">
            <a:extLst>
              <a:ext uri="{FF2B5EF4-FFF2-40B4-BE49-F238E27FC236}">
                <a16:creationId xmlns:a16="http://schemas.microsoft.com/office/drawing/2014/main" id="{67B89490-E336-3D43-B2E1-B8793A0DC91F}"/>
              </a:ext>
            </a:extLst>
          </p:cNvPr>
          <p:cNvSpPr/>
          <p:nvPr/>
        </p:nvSpPr>
        <p:spPr>
          <a:xfrm>
            <a:off x="2051720" y="2492896"/>
            <a:ext cx="4628190" cy="584775"/>
          </a:xfrm>
          <a:prstGeom prst="rect">
            <a:avLst/>
          </a:prstGeom>
          <a:solidFill>
            <a:schemeClr val="tx1"/>
          </a:solidFill>
          <a:ln>
            <a:noFill/>
          </a:ln>
        </p:spPr>
        <p:txBody>
          <a:bodyPr wrap="none">
            <a:spAutoFit/>
          </a:bodyPr>
          <a:lstStyle/>
          <a:p>
            <a:r>
              <a:rPr lang="en" altLang="ja-JP" sz="3200" b="0" dirty="0" err="1">
                <a:solidFill>
                  <a:srgbClr val="D4D4D4"/>
                </a:solidFill>
                <a:effectLst/>
                <a:latin typeface="Menlo" panose="020B0609030804020204" pitchFamily="49" charset="0"/>
              </a:rPr>
              <a:t>obj.do_something</a:t>
            </a:r>
            <a:r>
              <a:rPr lang="en" altLang="ja-JP" sz="3200" b="0" dirty="0">
                <a:solidFill>
                  <a:srgbClr val="D4D4D4"/>
                </a:solidFill>
                <a:effectLst/>
                <a:latin typeface="Menlo" panose="020B0609030804020204" pitchFamily="49" charset="0"/>
              </a:rPr>
              <a:t>()</a:t>
            </a:r>
          </a:p>
        </p:txBody>
      </p:sp>
      <p:sp>
        <p:nvSpPr>
          <p:cNvPr id="10" name="テキスト ボックス 9">
            <a:extLst>
              <a:ext uri="{FF2B5EF4-FFF2-40B4-BE49-F238E27FC236}">
                <a16:creationId xmlns:a16="http://schemas.microsoft.com/office/drawing/2014/main" id="{2825CED9-6D62-474F-9B39-A938604BE4D9}"/>
              </a:ext>
            </a:extLst>
          </p:cNvPr>
          <p:cNvSpPr txBox="1"/>
          <p:nvPr/>
        </p:nvSpPr>
        <p:spPr>
          <a:xfrm>
            <a:off x="1829569" y="5332338"/>
            <a:ext cx="995978" cy="369332"/>
          </a:xfrm>
          <a:prstGeom prst="rect">
            <a:avLst/>
          </a:prstGeom>
          <a:noFill/>
        </p:spPr>
        <p:txBody>
          <a:bodyPr wrap="none" rtlCol="0">
            <a:spAutoFit/>
          </a:bodyPr>
          <a:lstStyle/>
          <a:p>
            <a:r>
              <a:rPr lang="en-US" altLang="ja-JP" dirty="0"/>
              <a:t>Receiver</a:t>
            </a:r>
            <a:endParaRPr kumimoji="1" lang="ja-JP" altLang="en-US"/>
          </a:p>
        </p:txBody>
      </p:sp>
      <p:sp>
        <p:nvSpPr>
          <p:cNvPr id="11" name="テキスト ボックス 10">
            <a:extLst>
              <a:ext uri="{FF2B5EF4-FFF2-40B4-BE49-F238E27FC236}">
                <a16:creationId xmlns:a16="http://schemas.microsoft.com/office/drawing/2014/main" id="{B3D3B69A-DC72-1145-AEC3-B67FBB46DB69}"/>
              </a:ext>
            </a:extLst>
          </p:cNvPr>
          <p:cNvSpPr txBox="1"/>
          <p:nvPr/>
        </p:nvSpPr>
        <p:spPr>
          <a:xfrm>
            <a:off x="6228184" y="5283188"/>
            <a:ext cx="835485" cy="369332"/>
          </a:xfrm>
          <a:prstGeom prst="rect">
            <a:avLst/>
          </a:prstGeom>
          <a:noFill/>
        </p:spPr>
        <p:txBody>
          <a:bodyPr wrap="none" rtlCol="0">
            <a:spAutoFit/>
          </a:bodyPr>
          <a:lstStyle/>
          <a:p>
            <a:r>
              <a:rPr lang="en-US" altLang="ja-JP" dirty="0"/>
              <a:t>Sender</a:t>
            </a:r>
            <a:endParaRPr kumimoji="1" lang="ja-JP" altLang="en-US"/>
          </a:p>
        </p:txBody>
      </p:sp>
      <p:sp>
        <p:nvSpPr>
          <p:cNvPr id="12" name="テキスト ボックス 11">
            <a:extLst>
              <a:ext uri="{FF2B5EF4-FFF2-40B4-BE49-F238E27FC236}">
                <a16:creationId xmlns:a16="http://schemas.microsoft.com/office/drawing/2014/main" id="{8224283A-1F8F-8645-BE87-399CD25D5CFF}"/>
              </a:ext>
            </a:extLst>
          </p:cNvPr>
          <p:cNvSpPr txBox="1"/>
          <p:nvPr/>
        </p:nvSpPr>
        <p:spPr>
          <a:xfrm>
            <a:off x="1234092" y="5970733"/>
            <a:ext cx="6263446" cy="369332"/>
          </a:xfrm>
          <a:prstGeom prst="rect">
            <a:avLst/>
          </a:prstGeom>
          <a:noFill/>
        </p:spPr>
        <p:txBody>
          <a:bodyPr wrap="none" rtlCol="0">
            <a:spAutoFit/>
          </a:bodyPr>
          <a:lstStyle/>
          <a:p>
            <a:r>
              <a:rPr kumimoji="1" lang="ja-JP" altLang="en-US"/>
              <a:t>メッセージの送り側を</a:t>
            </a:r>
            <a:r>
              <a:rPr kumimoji="1" lang="en-US" altLang="ja-JP" dirty="0"/>
              <a:t>Sender</a:t>
            </a:r>
            <a:r>
              <a:rPr kumimoji="1" lang="ja-JP" altLang="en-US"/>
              <a:t>、受け取る側を</a:t>
            </a:r>
            <a:r>
              <a:rPr kumimoji="1" lang="en-US" altLang="ja-JP" dirty="0"/>
              <a:t>Receiver</a:t>
            </a:r>
            <a:r>
              <a:rPr kumimoji="1" lang="ja-JP" altLang="en-US"/>
              <a:t>と呼ぶ</a:t>
            </a:r>
          </a:p>
        </p:txBody>
      </p:sp>
    </p:spTree>
    <p:extLst>
      <p:ext uri="{BB962C8B-B14F-4D97-AF65-F5344CB8AC3E}">
        <p14:creationId xmlns:p14="http://schemas.microsoft.com/office/powerpoint/2010/main" val="3884766649"/>
      </p:ext>
    </p:extLst>
  </p:cSld>
  <p:clrMapOvr>
    <a:masterClrMapping/>
  </p:clrMapOvr>
</p:sld>
</file>

<file path=ppt/theme/theme1.xml><?xml version="1.0" encoding="utf-8"?>
<a:theme xmlns:a="http://schemas.openxmlformats.org/drawingml/2006/main" name="パーセル">
  <a:themeElements>
    <a:clrScheme name="パーセル">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パーセル">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パーセル">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spDef>
      <a:spPr>
        <a:solidFill>
          <a:srgbClr val="FF0000"/>
        </a:solidFill>
        <a:ln>
          <a:solidFill>
            <a:schemeClr val="tx1"/>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{11DA09EC-ABC8-2D40-8DBB-00E840906C4E}tf10001120</Template>
  <TotalTime>5601</TotalTime>
  <Words>1810</Words>
  <Application>Microsoft Macintosh PowerPoint</Application>
  <PresentationFormat>画面に合わせる (4:3)</PresentationFormat>
  <Paragraphs>324</Paragraphs>
  <Slides>33</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33</vt:i4>
      </vt:variant>
    </vt:vector>
  </HeadingPairs>
  <TitlesOfParts>
    <vt:vector size="39" baseType="lpstr">
      <vt:lpstr>HGｺﾞｼｯｸE</vt:lpstr>
      <vt:lpstr>游ゴシック</vt:lpstr>
      <vt:lpstr>Arial</vt:lpstr>
      <vt:lpstr>Gill Sans MT</vt:lpstr>
      <vt:lpstr>Menlo</vt:lpstr>
      <vt:lpstr>パーセル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watanabe</dc:creator>
  <cp:lastModifiedBy>Microsoft Office ユーザー</cp:lastModifiedBy>
  <cp:revision>1032</cp:revision>
  <dcterms:created xsi:type="dcterms:W3CDTF">2019-01-02T05:23:01Z</dcterms:created>
  <dcterms:modified xsi:type="dcterms:W3CDTF">2019-11-21T08:41:29Z</dcterms:modified>
</cp:coreProperties>
</file>